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635" r:id="rId1"/>
    <p:sldMasterId id="2147483932" r:id="rId2"/>
  </p:sldMasterIdLst>
  <p:notesMasterIdLst>
    <p:notesMasterId r:id="rId43"/>
  </p:notesMasterIdLst>
  <p:handoutMasterIdLst>
    <p:handoutMasterId r:id="rId44"/>
  </p:handoutMasterIdLst>
  <p:sldIdLst>
    <p:sldId id="425" r:id="rId3"/>
    <p:sldId id="426" r:id="rId4"/>
    <p:sldId id="453" r:id="rId5"/>
    <p:sldId id="449" r:id="rId6"/>
    <p:sldId id="467" r:id="rId7"/>
    <p:sldId id="428" r:id="rId8"/>
    <p:sldId id="469" r:id="rId9"/>
    <p:sldId id="470" r:id="rId10"/>
    <p:sldId id="471" r:id="rId11"/>
    <p:sldId id="472" r:id="rId12"/>
    <p:sldId id="476" r:id="rId13"/>
    <p:sldId id="473" r:id="rId14"/>
    <p:sldId id="477" r:id="rId15"/>
    <p:sldId id="468" r:id="rId16"/>
    <p:sldId id="454" r:id="rId17"/>
    <p:sldId id="433" r:id="rId18"/>
    <p:sldId id="434" r:id="rId19"/>
    <p:sldId id="435" r:id="rId20"/>
    <p:sldId id="436" r:id="rId21"/>
    <p:sldId id="440" r:id="rId22"/>
    <p:sldId id="437" r:id="rId23"/>
    <p:sldId id="438" r:id="rId24"/>
    <p:sldId id="443" r:id="rId25"/>
    <p:sldId id="429" r:id="rId26"/>
    <p:sldId id="444" r:id="rId27"/>
    <p:sldId id="478" r:id="rId28"/>
    <p:sldId id="427" r:id="rId29"/>
    <p:sldId id="452" r:id="rId30"/>
    <p:sldId id="459" r:id="rId31"/>
    <p:sldId id="458" r:id="rId32"/>
    <p:sldId id="464" r:id="rId33"/>
    <p:sldId id="445" r:id="rId34"/>
    <p:sldId id="447" r:id="rId35"/>
    <p:sldId id="442" r:id="rId36"/>
    <p:sldId id="462" r:id="rId37"/>
    <p:sldId id="461" r:id="rId38"/>
    <p:sldId id="480" r:id="rId39"/>
    <p:sldId id="439" r:id="rId40"/>
    <p:sldId id="446" r:id="rId41"/>
    <p:sldId id="479" r:id="rId42"/>
  </p:sldIdLst>
  <p:sldSz cx="9906000" cy="6858000" type="A4"/>
  <p:notesSz cx="6845300" cy="9398000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97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60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ešimir Fertalj" initials="KF" lastIdx="0" clrIdx="0">
    <p:extLst>
      <p:ext uri="{19B8F6BF-5375-455C-9EA6-DF929625EA0E}">
        <p15:presenceInfo xmlns:p15="http://schemas.microsoft.com/office/powerpoint/2012/main" xmlns="" userId="S-1-5-21-3498696309-3580290192-564459169-158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BECDE"/>
    <a:srgbClr val="FAFDFC"/>
    <a:srgbClr val="FF0000"/>
    <a:srgbClr val="FFFF99"/>
    <a:srgbClr val="006600"/>
    <a:srgbClr val="FF3300"/>
    <a:srgbClr val="FFE9FF"/>
    <a:srgbClr val="FFE8BB"/>
    <a:srgbClr val="FFF0D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73819" autoAdjust="0"/>
  </p:normalViewPr>
  <p:slideViewPr>
    <p:cSldViewPr>
      <p:cViewPr varScale="1">
        <p:scale>
          <a:sx n="73" d="100"/>
          <a:sy n="73" d="100"/>
        </p:scale>
        <p:origin x="-108" y="-150"/>
      </p:cViewPr>
      <p:guideLst>
        <p:guide orient="horz" pos="1797"/>
        <p:guide/>
      </p:guideLst>
    </p:cSldViewPr>
  </p:slideViewPr>
  <p:outlineViewPr>
    <p:cViewPr>
      <p:scale>
        <a:sx n="33" d="100"/>
        <a:sy n="33" d="100"/>
      </p:scale>
      <p:origin x="0" y="52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34" y="108"/>
      </p:cViewPr>
      <p:guideLst>
        <p:guide orient="horz" pos="2960"/>
        <p:guide pos="2156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8" tIns="46404" rIns="92808" bIns="46404" numCol="1" anchor="t" anchorCtr="0" compatLnSpc="1">
            <a:prstTxWarp prst="textNoShape">
              <a:avLst/>
            </a:prstTxWarp>
          </a:bodyPr>
          <a:lstStyle>
            <a:lvl1pPr defTabSz="928192" eaLnBrk="1" hangingPunct="1"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8" tIns="46404" rIns="92808" bIns="46404" numCol="1" anchor="b" anchorCtr="0" compatLnSpc="1">
            <a:prstTxWarp prst="textNoShape">
              <a:avLst/>
            </a:prstTxWarp>
          </a:bodyPr>
          <a:lstStyle>
            <a:lvl1pPr defTabSz="928192" eaLnBrk="1" hangingPunct="1"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5892667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8" tIns="46404" rIns="92808" bIns="46404" numCol="1" anchor="t" anchorCtr="0" compatLnSpc="1">
            <a:prstTxWarp prst="textNoShape">
              <a:avLst/>
            </a:prstTxWarp>
          </a:bodyPr>
          <a:lstStyle>
            <a:lvl1pPr defTabSz="928192" eaLnBrk="1" hangingPunct="1"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hr-HR"/>
              <a:t>IP Competence Framework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6675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8" tIns="46404" rIns="92808" bIns="46404" numCol="1" anchor="t" anchorCtr="0" compatLnSpc="1">
            <a:prstTxWarp prst="textNoShape">
              <a:avLst/>
            </a:prstTxWarp>
          </a:bodyPr>
          <a:lstStyle>
            <a:lvl1pPr algn="r" defTabSz="928192" eaLnBrk="1" hangingPunct="1"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</a:t>
            </a:r>
            <a:r>
              <a:rPr lang="sr-Latn-CS"/>
              <a:t>essentials, 2008-02-22</a:t>
            </a:r>
            <a:endParaRPr lang="hr-HR"/>
          </a:p>
        </p:txBody>
      </p:sp>
      <p:sp>
        <p:nvSpPr>
          <p:cNvPr id="2447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7888" y="704850"/>
            <a:ext cx="5089525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464050"/>
            <a:ext cx="54768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8" tIns="46404" rIns="92808" bIns="464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8" tIns="46404" rIns="92808" bIns="46404" numCol="1" anchor="b" anchorCtr="0" compatLnSpc="1">
            <a:prstTxWarp prst="textNoShape">
              <a:avLst/>
            </a:prstTxWarp>
          </a:bodyPr>
          <a:lstStyle>
            <a:lvl1pPr defTabSz="928192" eaLnBrk="1" hangingPunct="1"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hr-HR"/>
              <a:t>University of Zagreb, FER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6675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8" tIns="46404" rIns="92808" bIns="46404" numCol="1" anchor="b" anchorCtr="0" compatLnSpc="1">
            <a:prstTxWarp prst="textNoShape">
              <a:avLst/>
            </a:prstTxWarp>
          </a:bodyPr>
          <a:lstStyle>
            <a:lvl1pPr algn="r" defTabSz="928192" eaLnBrk="1" hangingPunct="1">
              <a:spcBef>
                <a:spcPct val="0"/>
              </a:spcBef>
              <a:buClrTx/>
              <a:buSzTx/>
              <a:buFontTx/>
              <a:buNone/>
              <a:defRPr sz="1200" i="0">
                <a:latin typeface="Arial Narrow" pitchFamily="34" charset="0"/>
              </a:defRPr>
            </a:lvl1pPr>
          </a:lstStyle>
          <a:p>
            <a:pPr>
              <a:defRPr/>
            </a:pPr>
            <a:fld id="{639392E6-1827-4B39-AFB6-6CC50E43695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789922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unex.uci.edu/areas/business_mgmt/project_mgmt/courses.aspx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hr-HR" smtClean="0">
                <a:latin typeface="Arial Narrow" pitchFamily="34" charset="0"/>
              </a:rPr>
              <a:t>IP Competence Framework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6B5D1BD-B4E4-495C-A858-3E5987584C0E}" type="datetime1">
              <a:rPr lang="hr-HR" smtClean="0">
                <a:latin typeface="Arial Narrow" pitchFamily="34" charset="0"/>
              </a:rPr>
              <a:pPr/>
              <a:t>28.08.2015.</a:t>
            </a:fld>
            <a:endParaRPr lang="hr-HR" smtClean="0">
              <a:latin typeface="Arial Narrow" pitchFamily="34" charset="0"/>
            </a:endParaRPr>
          </a:p>
        </p:txBody>
      </p:sp>
      <p:sp>
        <p:nvSpPr>
          <p:cNvPr id="2457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hr-HR" smtClean="0">
                <a:latin typeface="Arial Narrow" pitchFamily="34" charset="0"/>
              </a:rPr>
              <a:t>University of Zagreb, FER</a:t>
            </a:r>
          </a:p>
        </p:txBody>
      </p:sp>
      <p:sp>
        <p:nvSpPr>
          <p:cNvPr id="2457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2B64BF5-90AB-482B-9E19-D1B6EE76740B}" type="slidenum">
              <a:rPr lang="hr-HR" smtClean="0">
                <a:latin typeface="Arial Narrow" pitchFamily="34" charset="0"/>
              </a:rPr>
              <a:pPr/>
              <a:t>1</a:t>
            </a:fld>
            <a:endParaRPr lang="hr-HR" smtClean="0">
              <a:latin typeface="Arial Narrow" pitchFamily="34" charset="0"/>
            </a:endParaRPr>
          </a:p>
        </p:txBody>
      </p:sp>
      <p:sp>
        <p:nvSpPr>
          <p:cNvPr id="2457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noProof="1" smtClean="0"/>
          </a:p>
        </p:txBody>
      </p:sp>
    </p:spTree>
    <p:extLst>
      <p:ext uri="{BB962C8B-B14F-4D97-AF65-F5344CB8AC3E}">
        <p14:creationId xmlns:p14="http://schemas.microsoft.com/office/powerpoint/2010/main" xmlns="" val="2236305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https://eacea.ec.europa.eu/erasmus-plus/actions/key-action-2-cooperation-for-innovation-and-exchange-good-practices_en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r-HR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https://www.daad.de/downloads/eu_downloadcenter/128_dosanddontsforapplicants-strategicpartnershipsforhighereducation.pdf</a:t>
            </a:r>
          </a:p>
          <a:p>
            <a:endParaRPr lang="hr-H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88789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https://eacea.ec.europa.eu/erasmus-plus/funding/knowledge-alliances-sector-skills-alliances-2015_en</a:t>
            </a:r>
          </a:p>
          <a:p>
            <a:endParaRPr lang="hr-H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885979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http://ec.europa.eu/programmes/erasmus-plus/documents/erasmus-plus-eligible-countries_en.pdf</a:t>
            </a:r>
            <a:endParaRPr lang="hr-H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4355830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„Radno vrijeme nastavnika izraženo</a:t>
            </a:r>
            <a:r>
              <a:rPr lang="hr-HR" baseline="0" dirty="0" smtClean="0"/>
              <a:t> u NS tjedno 1-1.5 ECTS bodova koje predmet donosi”</a:t>
            </a:r>
          </a:p>
          <a:p>
            <a:r>
              <a:rPr lang="hr-HR" baseline="0" dirty="0" smtClean="0"/>
              <a:t>1 ECTS = 25-30 </a:t>
            </a:r>
            <a:r>
              <a:rPr lang="hr-HR" baseline="0" dirty="0" err="1" smtClean="0"/>
              <a:t>hrs</a:t>
            </a:r>
            <a:endParaRPr lang="hr-HR" baseline="0" dirty="0" smtClean="0"/>
          </a:p>
          <a:p>
            <a:endParaRPr lang="hr-H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514602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24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042715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http://techined.ualberta.ca/onlineblended</a:t>
            </a:r>
            <a:endParaRPr lang="hr-H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25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8413598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http://techined.ualberta.ca/onlineblended</a:t>
            </a:r>
            <a:endParaRPr lang="hr-H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26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3205862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err="1" smtClean="0"/>
              <a:t>Formal</a:t>
            </a:r>
            <a:r>
              <a:rPr lang="hr-HR" dirty="0" smtClean="0"/>
              <a:t> </a:t>
            </a:r>
            <a:r>
              <a:rPr lang="hr-HR" dirty="0" err="1" smtClean="0"/>
              <a:t>criteria</a:t>
            </a:r>
            <a:r>
              <a:rPr lang="hr-HR" dirty="0" smtClean="0"/>
              <a:t>:</a:t>
            </a:r>
            <a:r>
              <a:rPr lang="hr-HR" baseline="0" dirty="0" smtClean="0"/>
              <a:t> </a:t>
            </a:r>
            <a:r>
              <a:rPr lang="hr-HR" baseline="0" dirty="0" err="1" smtClean="0"/>
              <a:t>max</a:t>
            </a:r>
            <a:r>
              <a:rPr lang="hr-HR" baseline="0" dirty="0" smtClean="0"/>
              <a:t> 90 </a:t>
            </a:r>
            <a:r>
              <a:rPr lang="hr-HR" baseline="0" dirty="0" err="1" smtClean="0"/>
              <a:t>students</a:t>
            </a:r>
            <a:r>
              <a:rPr lang="hr-HR" baseline="0" dirty="0" smtClean="0"/>
              <a:t> </a:t>
            </a:r>
            <a:r>
              <a:rPr lang="hr-HR" baseline="0" dirty="0" err="1" smtClean="0"/>
              <a:t>per</a:t>
            </a:r>
            <a:r>
              <a:rPr lang="hr-HR" baseline="0" dirty="0" smtClean="0"/>
              <a:t> </a:t>
            </a:r>
            <a:r>
              <a:rPr lang="hr-HR" baseline="0" dirty="0" err="1" smtClean="0"/>
              <a:t>group</a:t>
            </a:r>
            <a:endParaRPr lang="hr-H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27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5927365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http://www.unizg.hr/homepage/study-at-the-university-of-zagreb/academic-information/</a:t>
            </a:r>
          </a:p>
          <a:p>
            <a:endParaRPr lang="hr-HR" dirty="0" smtClean="0"/>
          </a:p>
          <a:p>
            <a:r>
              <a:rPr lang="hr-HR" dirty="0" smtClean="0"/>
              <a:t>http://www.unizg.hr/istrazivanje/specijalisticki-studiji/pravilnik-o-poslijediplomskim-specijalistickim-studijima-na-suz/</a:t>
            </a:r>
          </a:p>
          <a:p>
            <a:endParaRPr lang="hr-HR" dirty="0" smtClean="0"/>
          </a:p>
          <a:p>
            <a:r>
              <a:rPr lang="hr-HR" dirty="0" smtClean="0"/>
              <a:t>http://www.unizg.hr/homepage/study-at-the-university-of-zagreb/degrees-and-studies/studies-and-courses-in-english/full-degree-programmes-in-english/</a:t>
            </a:r>
            <a:endParaRPr lang="hr-H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28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276692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0" i="0" u="none" strike="noStrike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članak 17.</a:t>
            </a:r>
          </a:p>
          <a:p>
            <a:r>
              <a:rPr lang="hr-HR" sz="1200" b="0" i="0" u="none" strike="noStrike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uvjeti za upis</a:t>
            </a:r>
          </a:p>
          <a:p>
            <a:r>
              <a:rPr lang="hr-HR" sz="1200" b="0" i="0" u="none" strike="noStrike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Specijalistički studij može upisati osoba koja je završila sveučilišni dodiplomski</a:t>
            </a:r>
          </a:p>
          <a:p>
            <a:r>
              <a:rPr lang="hr-HR" sz="1200" b="0" i="0" u="none" strike="noStrike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ili diplomski studij iz odgovarajućeg područja utvrđenog programom studija.</a:t>
            </a:r>
          </a:p>
          <a:p>
            <a:r>
              <a:rPr lang="hr-HR" sz="1200" b="0" i="0" u="none" strike="noStrike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Od osobe koja nije završila sveučilišni dodiplomski ili diplomski studij iz odgovarajućeg</a:t>
            </a:r>
          </a:p>
          <a:p>
            <a:r>
              <a:rPr lang="hr-HR" sz="1200" b="0" i="0" u="none" strike="noStrike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područja može se tražiti polaganje razlikovnih ispita.</a:t>
            </a:r>
          </a:p>
          <a:p>
            <a:endParaRPr lang="hr-HR" b="1" dirty="0" smtClean="0"/>
          </a:p>
          <a:p>
            <a:r>
              <a:rPr lang="hr-HR" sz="1200" b="0" i="0" u="none" strike="noStrike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članak 19.</a:t>
            </a:r>
          </a:p>
          <a:p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diplome stečene na stranim sveučilištima</a:t>
            </a:r>
          </a:p>
          <a:p>
            <a:r>
              <a:rPr lang="hr-HR" sz="1200" b="0" i="0" u="none" strike="noStrike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Pristupnik koji je stekao diplomu o završenom dodiplomskom, odnosno</a:t>
            </a:r>
          </a:p>
          <a:p>
            <a:r>
              <a:rPr lang="hr-HR" sz="1200" b="0" i="0" u="none" strike="noStrike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diplomskom sveučilišnom studiju na stranom sveučilištu, dužan je o svome</a:t>
            </a:r>
          </a:p>
          <a:p>
            <a:r>
              <a:rPr lang="hr-HR" sz="1200" b="0" i="0" u="none" strike="noStrike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trošku pribaviti i nakon prijave na natječaj dostaviti rješenje nadležnoga tijela</a:t>
            </a:r>
          </a:p>
          <a:p>
            <a:r>
              <a:rPr lang="nn-NO" sz="1200" b="0" i="0" u="none" strike="noStrike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o akademskom priznavanju inozemne visokoškolske kvalifikacije i priznavanja</a:t>
            </a:r>
          </a:p>
          <a:p>
            <a:r>
              <a:rPr lang="hr-HR" sz="1200" b="0" i="0" u="none" strike="noStrike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razdoblja studija, odnosno </a:t>
            </a:r>
            <a:r>
              <a:rPr lang="hr-HR" sz="1200" b="0" i="0" u="none" strike="noStrike" kern="1200" baseline="0" dirty="0" err="1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ects</a:t>
            </a:r>
            <a:r>
              <a:rPr lang="hr-HR" sz="1200" b="0" i="0" u="none" strike="noStrike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 bodova, u svrhu upisa na konkretan specijalistički</a:t>
            </a:r>
          </a:p>
          <a:p>
            <a:r>
              <a:rPr lang="hr-HR" sz="1200" b="0" i="0" u="none" strike="noStrike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studij.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29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728850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45960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https://www.acm.org/education/curricula/IS%202010%20ACM%20final.pdf</a:t>
            </a:r>
          </a:p>
          <a:p>
            <a:endParaRPr lang="hr-HR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30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005059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http://extension.berkeley.edu/cert/project.html</a:t>
            </a:r>
          </a:p>
          <a:p>
            <a:r>
              <a:rPr lang="hr-HR" dirty="0" smtClean="0">
                <a:hlinkClick r:id="rId3"/>
              </a:rPr>
              <a:t>http://unex.uci.edu/areas/business_mgmt/project_mgmt/courses.aspx</a:t>
            </a:r>
            <a:endParaRPr lang="hr-HR" dirty="0" smtClean="0"/>
          </a:p>
          <a:p>
            <a:r>
              <a:rPr lang="hr-HR" dirty="0" smtClean="0"/>
              <a:t>http://ce-online.ryerson.ca/ce/default.aspx?id=2972</a:t>
            </a:r>
          </a:p>
          <a:p>
            <a:r>
              <a:rPr lang="hr-HR" dirty="0" smtClean="0"/>
              <a:t>http://www.mastersportal.eu/study-options/268927001/project-management-united-kingdom.html</a:t>
            </a:r>
          </a:p>
          <a:p>
            <a:endParaRPr lang="hr-H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31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6772497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32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3338773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https://moodle.srce.hr/eportfolio/</a:t>
            </a:r>
          </a:p>
          <a:p>
            <a:endParaRPr lang="hr-HR" dirty="0" smtClean="0"/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Committee for life-long education and e-learning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33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0034344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Overhead costs for a business are the cost of resources used by an organization just to maintain its existence</a:t>
            </a:r>
            <a:endParaRPr lang="hr-HR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r-HR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Operating costs are the expenses which are related to the operation of a business, or to the operation of a device, component, piece of equipment or facility. </a:t>
            </a:r>
            <a:r>
              <a:rPr lang="hr-HR" dirty="0" smtClean="0"/>
              <a:t>= FIX </a:t>
            </a:r>
            <a:r>
              <a:rPr lang="hr-HR" baseline="0" dirty="0" smtClean="0"/>
              <a:t>+ VAR</a:t>
            </a:r>
            <a:endParaRPr lang="hr-HR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r-HR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dirty="0" err="1" smtClean="0"/>
              <a:t>Running</a:t>
            </a:r>
            <a:r>
              <a:rPr lang="hr-HR" dirty="0" smtClean="0"/>
              <a:t> </a:t>
            </a:r>
            <a:r>
              <a:rPr lang="hr-HR" dirty="0" err="1" smtClean="0"/>
              <a:t>costs</a:t>
            </a:r>
            <a:r>
              <a:rPr lang="hr-HR" dirty="0" smtClean="0"/>
              <a:t>: </a:t>
            </a:r>
            <a:r>
              <a:rPr lang="en-US" dirty="0" smtClean="0"/>
              <a:t>The amount regularly spent to operate an organization, used for things such as salaries, utilities, and rent.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r-HR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35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442144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http://www.slideshare.net/bchapman_utah/how-long-does-it-take-to-create-learning</a:t>
            </a:r>
          </a:p>
          <a:p>
            <a:endParaRPr lang="hr-HR" dirty="0" smtClean="0"/>
          </a:p>
          <a:p>
            <a:r>
              <a:rPr lang="hr-HR" dirty="0" smtClean="0"/>
              <a:t>http://www.slideshare.net/satishverma66/e-learninghow-to-develop-elearning-from-start-to-end?related=1</a:t>
            </a:r>
          </a:p>
          <a:p>
            <a:endParaRPr lang="hr-HR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36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515302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noProof="1" smtClean="0"/>
              <a:t>Kibi-dabi</a:t>
            </a:r>
            <a:r>
              <a:rPr lang="hr-HR" baseline="0" noProof="1" smtClean="0"/>
              <a:t> 10 k/course, 1yr,, 40 kFIX =&gt;150 kEUR</a:t>
            </a:r>
            <a:endParaRPr lang="hr-HR" noProof="1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Erasmus+ </a:t>
            </a:r>
            <a:r>
              <a:rPr lang="hr-HR" dirty="0" err="1" smtClean="0"/>
              <a:t>Staff</a:t>
            </a:r>
            <a:r>
              <a:rPr lang="hr-HR" dirty="0" smtClean="0"/>
              <a:t> </a:t>
            </a:r>
            <a:r>
              <a:rPr lang="hr-HR" dirty="0" err="1" smtClean="0"/>
              <a:t>costs</a:t>
            </a:r>
            <a:endParaRPr lang="hr-HR" dirty="0" smtClean="0"/>
          </a:p>
          <a:p>
            <a:pPr lvl="1"/>
            <a:r>
              <a:rPr lang="hr-HR" dirty="0" smtClean="0"/>
              <a:t>Manager 88 EUR/</a:t>
            </a:r>
            <a:r>
              <a:rPr lang="hr-HR" dirty="0" err="1" smtClean="0"/>
              <a:t>day</a:t>
            </a:r>
            <a:endParaRPr lang="hr-HR" dirty="0" smtClean="0"/>
          </a:p>
          <a:p>
            <a:pPr lvl="1"/>
            <a:r>
              <a:rPr lang="hr-HR" dirty="0" err="1" smtClean="0"/>
              <a:t>Teacher</a:t>
            </a:r>
            <a:r>
              <a:rPr lang="hr-HR" dirty="0" smtClean="0"/>
              <a:t>/</a:t>
            </a:r>
            <a:r>
              <a:rPr lang="hr-HR" dirty="0" err="1" smtClean="0"/>
              <a:t>Trainer</a:t>
            </a:r>
            <a:r>
              <a:rPr lang="hr-HR" dirty="0" smtClean="0"/>
              <a:t>/</a:t>
            </a:r>
            <a:r>
              <a:rPr lang="hr-HR" dirty="0" err="1" smtClean="0"/>
              <a:t>Researcher</a:t>
            </a:r>
            <a:r>
              <a:rPr lang="hr-HR" dirty="0" smtClean="0"/>
              <a:t>/Youth </a:t>
            </a:r>
            <a:r>
              <a:rPr lang="hr-HR" dirty="0" err="1" smtClean="0"/>
              <a:t>worker</a:t>
            </a:r>
            <a:r>
              <a:rPr lang="hr-HR" dirty="0" smtClean="0"/>
              <a:t> 74 EUR/</a:t>
            </a:r>
            <a:r>
              <a:rPr lang="hr-HR" dirty="0" err="1" smtClean="0"/>
              <a:t>day</a:t>
            </a:r>
            <a:endParaRPr lang="hr-HR" dirty="0" smtClean="0"/>
          </a:p>
          <a:p>
            <a:pPr lvl="1"/>
            <a:r>
              <a:rPr lang="hr-HR" dirty="0" err="1" smtClean="0"/>
              <a:t>Technician</a:t>
            </a:r>
            <a:r>
              <a:rPr lang="hr-HR" dirty="0" smtClean="0"/>
              <a:t> 55 EUR/</a:t>
            </a:r>
            <a:r>
              <a:rPr lang="hr-HR" dirty="0" err="1" smtClean="0"/>
              <a:t>day</a:t>
            </a:r>
            <a:endParaRPr lang="hr-HR" dirty="0" smtClean="0"/>
          </a:p>
          <a:p>
            <a:pPr lvl="1"/>
            <a:r>
              <a:rPr lang="hr-HR" dirty="0" err="1" smtClean="0"/>
              <a:t>Administrative</a:t>
            </a:r>
            <a:r>
              <a:rPr lang="hr-HR" dirty="0" smtClean="0"/>
              <a:t> </a:t>
            </a:r>
            <a:r>
              <a:rPr lang="hr-HR" dirty="0" err="1" smtClean="0"/>
              <a:t>staff</a:t>
            </a:r>
            <a:r>
              <a:rPr lang="hr-HR" dirty="0" smtClean="0"/>
              <a:t> 39 EUR/</a:t>
            </a:r>
            <a:r>
              <a:rPr lang="hr-HR" dirty="0" err="1" smtClean="0"/>
              <a:t>day</a:t>
            </a:r>
            <a:endParaRPr lang="en-US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37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0859928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Diskusija </a:t>
            </a:r>
          </a:p>
          <a:p>
            <a:endParaRPr lang="hr-HR" dirty="0" smtClean="0"/>
          </a:p>
          <a:p>
            <a:r>
              <a:rPr lang="hr-HR" dirty="0" smtClean="0"/>
              <a:t>http://www.open.edu/openlearn/#</a:t>
            </a:r>
          </a:p>
          <a:p>
            <a:endParaRPr lang="hr-H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38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4551654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err="1" smtClean="0"/>
              <a:t>Brainstorming</a:t>
            </a:r>
            <a:r>
              <a:rPr lang="hr-HR" dirty="0" smtClean="0"/>
              <a:t> / </a:t>
            </a:r>
            <a:r>
              <a:rPr lang="hr-HR" dirty="0" err="1" smtClean="0"/>
              <a:t>discussion</a:t>
            </a: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sz="1200" b="0" i="0" u="none" strike="noStrike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https://moodle.carnet.hr/</a:t>
            </a:r>
          </a:p>
          <a:p>
            <a:r>
              <a:rPr lang="hr-HR" dirty="0" smtClean="0"/>
              <a:t>http://www.carnet.hr/ela</a:t>
            </a:r>
          </a:p>
          <a:p>
            <a:endParaRPr lang="hr-HR" dirty="0" smtClean="0"/>
          </a:p>
          <a:p>
            <a:r>
              <a:rPr lang="hr-HR" dirty="0" smtClean="0"/>
              <a:t>http://www.mastersportal.eu/studies/14029/project-management.html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http://www.doba.hr/hr/doba-fakultet/</a:t>
            </a:r>
          </a:p>
          <a:p>
            <a:r>
              <a:rPr lang="hr-HR" dirty="0" smtClean="0"/>
              <a:t>http://www.megatrend-edu.net/wwstr.php?bs=s8&amp;language=1&amp;language=0&amp;language=1</a:t>
            </a:r>
          </a:p>
          <a:p>
            <a:r>
              <a:rPr lang="hr-HR" dirty="0" smtClean="0"/>
              <a:t>http://www.open.edu/openlearn/</a:t>
            </a:r>
          </a:p>
          <a:p>
            <a:endParaRPr lang="hr-HR" dirty="0" smtClean="0"/>
          </a:p>
          <a:p>
            <a:r>
              <a:rPr lang="hr-HR" dirty="0" smtClean="0"/>
              <a:t>http://distancelearning.ubc.ca/</a:t>
            </a:r>
          </a:p>
          <a:p>
            <a:r>
              <a:rPr lang="hr-HR" dirty="0" smtClean="0"/>
              <a:t>http://techined.ualberta.ca/onlineblended</a:t>
            </a:r>
          </a:p>
          <a:p>
            <a:endParaRPr lang="hr-HR" dirty="0" smtClean="0"/>
          </a:p>
          <a:p>
            <a:r>
              <a:rPr lang="hr-HR" dirty="0" smtClean="0"/>
              <a:t>http://www.ed.ac.uk/schools-departments/support-services</a:t>
            </a:r>
          </a:p>
          <a:p>
            <a:endParaRPr lang="hr-HR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40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85657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http://ec.europa.eu/europe2020/index_en.htm</a:t>
            </a:r>
          </a:p>
          <a:p>
            <a:endParaRPr lang="hr-HR" dirty="0" smtClean="0"/>
          </a:p>
          <a:p>
            <a:r>
              <a:rPr lang="hr-HR" dirty="0" smtClean="0"/>
              <a:t>http://ec.europa.eu/digital-agenda/en/pillar-vi-enhancing-digital-literacy-skills-and-inclusion/action-68-member-states-mainstream</a:t>
            </a:r>
          </a:p>
          <a:p>
            <a:endParaRPr lang="hr-HR" dirty="0" smtClean="0"/>
          </a:p>
          <a:p>
            <a:r>
              <a:rPr lang="hr-HR" dirty="0" smtClean="0"/>
              <a:t>http://www.refernet.hr/en/news/croatian-news/strategy-of-education-science-and-technology/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82742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TO</a:t>
            </a:r>
            <a:r>
              <a:rPr lang="hr-HR" baseline="0" dirty="0" smtClean="0"/>
              <a:t> = </a:t>
            </a:r>
            <a:r>
              <a:rPr lang="hr-HR" dirty="0" err="1" smtClean="0"/>
              <a:t>Thematic</a:t>
            </a:r>
            <a:r>
              <a:rPr lang="hr-HR" dirty="0" smtClean="0"/>
              <a:t> </a:t>
            </a:r>
            <a:r>
              <a:rPr lang="hr-HR" dirty="0" err="1" smtClean="0"/>
              <a:t>objectives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http://www.minpo.hr/</a:t>
            </a:r>
            <a:r>
              <a:rPr lang="hr-HR" dirty="0" err="1" smtClean="0"/>
              <a:t>UserDocsImages</a:t>
            </a:r>
            <a:r>
              <a:rPr lang="hr-HR" dirty="0" smtClean="0"/>
              <a:t>/Operativni%20program%20Konkurentnost%20i%20kohezija%202014.-2020..pdf</a:t>
            </a:r>
          </a:p>
          <a:p>
            <a:endParaRPr lang="hr-HR" dirty="0" smtClean="0"/>
          </a:p>
          <a:p>
            <a:r>
              <a:rPr lang="hr-HR" dirty="0" smtClean="0"/>
              <a:t>http://www.mrrfeu.hr/UserDocsImages/EU%20fondovi/OPKK_2014_20_FINALNI_NACRT_21_07_2014.pdf</a:t>
            </a:r>
          </a:p>
          <a:p>
            <a:endParaRPr lang="hr-HR" dirty="0" smtClean="0"/>
          </a:p>
          <a:p>
            <a:r>
              <a:rPr lang="hr-HR" dirty="0" smtClean="0"/>
              <a:t>http://www.strukturnifondovi.hr/UserDocsImages/Novosti/FINAL%20OP%20EHR.pdf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5161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http://www.fer.unizg.hr/_download/repository/Development_Strategy,_FER,_2013_-_2017.pdf</a:t>
            </a:r>
            <a:endParaRPr lang="hr-H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539131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http://www.mobilnost.hr/index.php?id=784</a:t>
            </a:r>
          </a:p>
          <a:p>
            <a:endParaRPr lang="hr-HR" dirty="0" smtClean="0"/>
          </a:p>
          <a:p>
            <a:r>
              <a:rPr lang="hr-HR" dirty="0" smtClean="0"/>
              <a:t>http://ec.europa.eu/programmes/erasmus-plus/documents/erasmus-plus-at-a-glance_en.pdf</a:t>
            </a:r>
          </a:p>
          <a:p>
            <a:endParaRPr lang="hr-H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47808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0" i="0" u="none" strike="noStrike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http://ec.europa.eu/programmes/erasmus-plus/documents/erasmus-plus-in-detail_en.pdf</a:t>
            </a:r>
          </a:p>
          <a:p>
            <a:r>
              <a:rPr lang="hr-HR" sz="1200" b="0" i="0" u="none" strike="noStrike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http://www.mobilnost.hr/prilozi/05_1390817113_Pregled_mogucnosti.pdf</a:t>
            </a:r>
          </a:p>
          <a:p>
            <a:endParaRPr lang="hr-HR" dirty="0" smtClean="0"/>
          </a:p>
          <a:p>
            <a:r>
              <a:rPr lang="hr-HR" dirty="0" smtClean="0"/>
              <a:t>http://ec.europa.eu/programmes/erasmus-plus/documents/erasmus-plus-programme-guide_en.pdf</a:t>
            </a:r>
          </a:p>
          <a:p>
            <a:endParaRPr lang="hr-HR" dirty="0" smtClean="0"/>
          </a:p>
          <a:p>
            <a:r>
              <a:rPr lang="hr-HR" dirty="0" smtClean="0"/>
              <a:t>http://www.etwinning.net/en/pub/index.htm</a:t>
            </a:r>
          </a:p>
          <a:p>
            <a:endParaRPr lang="hr-HR" dirty="0" smtClean="0"/>
          </a:p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eTwinning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offers a platform for staff (teachers, head teachers, librarians, etc.), working in a school in one of the European countries involved, to communicate, collaborate, develop projects, share and, in short, feel and be part of the most exciting learning community in Europe. </a:t>
            </a:r>
            <a:endParaRPr lang="hr-H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48490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http://ec.europa.eu/programmes/erasmus-plus/documents/erasmus-plus-in-detail_en.pdf</a:t>
            </a:r>
            <a:endParaRPr lang="hr-H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57230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https://www.daad.de/downloads/eu_downloadcenter/128_dosanddontsforapplicants-strategicpartnershipsforhighereducation.pdf</a:t>
            </a:r>
          </a:p>
          <a:p>
            <a:endParaRPr lang="hr-H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IP Competence Framework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288C66-82EF-4DCC-A29E-98F1087ED288}" type="datetime1">
              <a:rPr lang="hr-HR" smtClean="0"/>
              <a:pPr>
                <a:defRPr/>
              </a:pPr>
              <a:t>28.08.2015.</a:t>
            </a:fld>
            <a:r>
              <a:rPr lang="sr-Latn-CS" smtClean="0"/>
              <a:t>IP essentials, 2008-02-22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University of Zagreb, FER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9392E6-1827-4B39-AFB6-6CC50E436956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26194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3333CC"/>
              </a:buClr>
              <a:defRPr/>
            </a:pPr>
            <a:fld id="{62AE0154-E3BE-4506-BBFB-CFC9B49C5CC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165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1808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3333CC"/>
              </a:buClr>
              <a:defRPr/>
            </a:pPr>
            <a:fld id="{C821F724-B315-4EA8-901C-F698DD0258C2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64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4" y="908050"/>
            <a:ext cx="4695031" cy="5329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5" y="908050"/>
            <a:ext cx="4696752" cy="5329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3333CC"/>
              </a:buClr>
              <a:defRPr/>
            </a:pPr>
            <a:fld id="{D0F29721-4D16-4B88-B40E-33FA461E6C38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5569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3333CC"/>
              </a:buClr>
              <a:defRPr/>
            </a:pPr>
            <a:fld id="{4F8BDF9D-229B-413E-B62E-D91B1D29FE61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701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3333CC"/>
              </a:buClr>
              <a:defRPr/>
            </a:pPr>
            <a:fld id="{80EB9BB4-0260-4252-B1B2-8EDC53683A68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6913" y="6477000"/>
            <a:ext cx="3732312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hr-HR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7650" y="6477000"/>
            <a:ext cx="2989263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31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8704" y="2130430"/>
            <a:ext cx="687434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8704" y="3886200"/>
            <a:ext cx="6131396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92393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0631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7"/>
          <p:cNvSpPr>
            <a:spLocks noChangeShapeType="1"/>
          </p:cNvSpPr>
          <p:nvPr/>
        </p:nvSpPr>
        <p:spPr bwMode="auto">
          <a:xfrm flipH="1">
            <a:off x="193675" y="692150"/>
            <a:ext cx="9461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hr-HR">
              <a:solidFill>
                <a:srgbClr val="000000"/>
              </a:solidFill>
            </a:endParaRPr>
          </a:p>
        </p:txBody>
      </p:sp>
      <p:sp>
        <p:nvSpPr>
          <p:cNvPr id="1027" name="Line 9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hr-HR">
              <a:solidFill>
                <a:srgbClr val="000000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3675" y="71438"/>
            <a:ext cx="94789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3988" y="908050"/>
            <a:ext cx="9558337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6913" y="6477000"/>
            <a:ext cx="3732312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hr-HR" dirty="0">
              <a:solidFill>
                <a:srgbClr val="000000"/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7650" y="6477000"/>
            <a:ext cx="2989263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918450" y="6477000"/>
            <a:ext cx="17399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chemeClr val="accent2"/>
              </a:buClr>
              <a:buSzPct val="75000"/>
              <a:buFont typeface="Symbol" pitchFamily="18" charset="2"/>
              <a:buNone/>
              <a:defRPr sz="1200">
                <a:latin typeface="Arial Narrow" pitchFamily="34" charset="0"/>
              </a:defRPr>
            </a:lvl1pPr>
          </a:lstStyle>
          <a:p>
            <a:pPr>
              <a:buClr>
                <a:srgbClr val="3333CC"/>
              </a:buClr>
              <a:defRPr/>
            </a:pPr>
            <a:fld id="{C4FE0BE6-0F4A-477F-9F7D-F6C7AFF46F6B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407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36" r:id="rId1"/>
    <p:sldLayoutId id="2147485637" r:id="rId2"/>
    <p:sldLayoutId id="2147485638" r:id="rId3"/>
    <p:sldLayoutId id="2147485639" r:id="rId4"/>
    <p:sldLayoutId id="2147485640" r:id="rId5"/>
    <p:sldLayoutId id="2147485641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Symbol" pitchFamily="18" charset="2"/>
        <a:buChar char="¨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ebdings" pitchFamily="18" charset="2"/>
        <a:buChar char="&lt;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ebdings" pitchFamily="18" charset="2"/>
        <a:buChar char="=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ebdings" pitchFamily="18" charset="2"/>
        <a:buChar char="8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193675" y="5661025"/>
            <a:ext cx="912812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Symbol" pitchFamily="18" charset="2"/>
              <a:buNone/>
            </a:pPr>
            <a:endParaRPr lang="en-GB" sz="2400" b="1">
              <a:latin typeface="Arial Narrow" pitchFamily="34" charset="0"/>
            </a:endParaRPr>
          </a:p>
        </p:txBody>
      </p:sp>
      <p:sp>
        <p:nvSpPr>
          <p:cNvPr id="2051" name="Line 24"/>
          <p:cNvSpPr>
            <a:spLocks noChangeShapeType="1"/>
          </p:cNvSpPr>
          <p:nvPr/>
        </p:nvSpPr>
        <p:spPr bwMode="auto">
          <a:xfrm flipH="1" flipV="1">
            <a:off x="1833563" y="296863"/>
            <a:ext cx="0" cy="6264275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052" name="Rectangle 38"/>
          <p:cNvSpPr>
            <a:spLocks noChangeArrowheads="1"/>
          </p:cNvSpPr>
          <p:nvPr/>
        </p:nvSpPr>
        <p:spPr bwMode="auto">
          <a:xfrm>
            <a:off x="7956550" y="6497638"/>
            <a:ext cx="19494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Symbol" pitchFamily="18" charset="2"/>
              <a:buNone/>
            </a:pPr>
            <a:endParaRPr lang="hr-HR" sz="2400" b="1" noProof="1">
              <a:latin typeface="Arial Narrow" pitchFamily="34" charset="0"/>
            </a:endParaRPr>
          </a:p>
        </p:txBody>
      </p:sp>
      <p:sp>
        <p:nvSpPr>
          <p:cNvPr id="2053" name="Text Box 40"/>
          <p:cNvSpPr txBox="1">
            <a:spLocks noChangeArrowheads="1"/>
          </p:cNvSpPr>
          <p:nvPr/>
        </p:nvSpPr>
        <p:spPr bwMode="auto">
          <a:xfrm>
            <a:off x="9621838" y="6508750"/>
            <a:ext cx="184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Symbol" pitchFamily="18" charset="2"/>
              <a:buNone/>
            </a:pPr>
            <a:endParaRPr lang="hr-HR" sz="1400" noProof="1">
              <a:latin typeface="Arial Narrow" pitchFamily="34" charset="0"/>
            </a:endParaRPr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62590" y="374705"/>
            <a:ext cx="76549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62590" y="1314450"/>
            <a:ext cx="7649735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35238" y="6477000"/>
            <a:ext cx="5303837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pic>
        <p:nvPicPr>
          <p:cNvPr id="150532" name="Picture 4" descr="http://lema.epfl.ch/files/LEMA/Intelect/INTELECT_2013/u_zagreb_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3675" y="188640"/>
            <a:ext cx="1476164" cy="147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33" r:id="rId1"/>
    <p:sldLayoutId id="214748563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Symbol" pitchFamily="18" charset="2"/>
        <a:buChar char="¨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ebdings" pitchFamily="18" charset="2"/>
        <a:buChar char="&lt;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ebdings" pitchFamily="18" charset="2"/>
        <a:buChar char="=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ebdings" pitchFamily="18" charset="2"/>
        <a:buChar char="8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rnet.hr/loomen/moodle_mooc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Excel_Worksheet1.xlsx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Excel_Worksheet2.xlsx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360712" y="2677319"/>
            <a:ext cx="6896992" cy="1503362"/>
          </a:xfrm>
        </p:spPr>
        <p:txBody>
          <a:bodyPr/>
          <a:lstStyle/>
          <a:p>
            <a:r>
              <a:rPr lang="en-US" sz="3200" dirty="0" smtClean="0"/>
              <a:t>How to </a:t>
            </a:r>
            <a:r>
              <a:rPr lang="en-GB" sz="3200" dirty="0" smtClean="0"/>
              <a:t>establish</a:t>
            </a:r>
            <a:r>
              <a:rPr lang="en-US" sz="3200" dirty="0" smtClean="0"/>
              <a:t> an </a:t>
            </a:r>
            <a:r>
              <a:rPr lang="hr-HR" sz="3200" dirty="0" smtClean="0"/>
              <a:t>online </a:t>
            </a:r>
            <a:r>
              <a:rPr lang="en-GB" sz="3200" dirty="0" smtClean="0"/>
              <a:t>study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/>
              <a:t/>
            </a:r>
            <a:br>
              <a:rPr lang="hr-HR" sz="3200" dirty="0"/>
            </a:br>
            <a:r>
              <a:rPr lang="hr-HR" dirty="0" smtClean="0"/>
              <a:t>Krešimir Fertalj</a:t>
            </a:r>
          </a:p>
        </p:txBody>
      </p:sp>
      <p:pic>
        <p:nvPicPr>
          <p:cNvPr id="1026" name="Picture 2" descr="http://upload.wikimedia.org/wikipedia/en/9/9d/FER.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479" y="2438890"/>
            <a:ext cx="1317452" cy="198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36" y="5265204"/>
            <a:ext cx="1567339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KA2: </a:t>
            </a:r>
            <a:r>
              <a:rPr lang="hr-HR" dirty="0"/>
              <a:t>HE </a:t>
            </a:r>
            <a:r>
              <a:rPr lang="hr-HR" dirty="0" err="1"/>
              <a:t>strategic</a:t>
            </a:r>
            <a:r>
              <a:rPr lang="hr-HR" dirty="0"/>
              <a:t> </a:t>
            </a:r>
            <a:r>
              <a:rPr lang="hr-HR" dirty="0" err="1"/>
              <a:t>partnerships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err="1"/>
              <a:t>Aims</a:t>
            </a:r>
            <a:r>
              <a:rPr lang="hr-HR" b="1" dirty="0"/>
              <a:t>: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enhance stronger </a:t>
            </a:r>
            <a:r>
              <a:rPr lang="en-US" dirty="0">
                <a:solidFill>
                  <a:srgbClr val="FF0000"/>
                </a:solidFill>
              </a:rPr>
              <a:t>cooperation between HEI and with </a:t>
            </a:r>
            <a:r>
              <a:rPr lang="en-US" dirty="0" smtClean="0">
                <a:solidFill>
                  <a:srgbClr val="FF0000"/>
                </a:solidFill>
              </a:rPr>
              <a:t>key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stakeholders</a:t>
            </a:r>
            <a:r>
              <a:rPr lang="en-US" dirty="0" smtClean="0"/>
              <a:t> </a:t>
            </a:r>
            <a:r>
              <a:rPr lang="en-US" dirty="0"/>
              <a:t>(enterprises, research </a:t>
            </a:r>
            <a:r>
              <a:rPr lang="en-US" dirty="0" err="1" smtClean="0"/>
              <a:t>organisations</a:t>
            </a:r>
            <a:r>
              <a:rPr lang="en-US" dirty="0" smtClean="0"/>
              <a:t>, </a:t>
            </a:r>
            <a:r>
              <a:rPr lang="en-US" dirty="0"/>
              <a:t>social partners</a:t>
            </a:r>
            <a:r>
              <a:rPr lang="en-US" dirty="0" smtClean="0"/>
              <a:t>,</a:t>
            </a:r>
            <a:r>
              <a:rPr lang="hr-HR" dirty="0" smtClean="0"/>
              <a:t> </a:t>
            </a:r>
            <a:r>
              <a:rPr lang="en-US" dirty="0" smtClean="0"/>
              <a:t>local/regional </a:t>
            </a:r>
            <a:r>
              <a:rPr lang="en-US" dirty="0"/>
              <a:t>authorities, other E&amp;T or youth sectors) to </a:t>
            </a:r>
            <a:r>
              <a:rPr lang="en-US" dirty="0" smtClean="0"/>
              <a:t>foster</a:t>
            </a:r>
            <a:r>
              <a:rPr lang="hr-HR" dirty="0" smtClean="0"/>
              <a:t> </a:t>
            </a:r>
            <a:r>
              <a:rPr lang="en-US" dirty="0" smtClean="0"/>
              <a:t>quality </a:t>
            </a:r>
            <a:r>
              <a:rPr lang="en-US" dirty="0"/>
              <a:t>and innovation in HE</a:t>
            </a:r>
          </a:p>
          <a:p>
            <a:endParaRPr lang="hr-HR" b="1" dirty="0" smtClean="0"/>
          </a:p>
          <a:p>
            <a:r>
              <a:rPr lang="hr-HR" b="1" dirty="0" err="1" smtClean="0"/>
              <a:t>Main</a:t>
            </a:r>
            <a:r>
              <a:rPr lang="hr-HR" b="1" dirty="0" smtClean="0"/>
              <a:t> </a:t>
            </a:r>
            <a:r>
              <a:rPr lang="hr-HR" b="1" dirty="0" err="1"/>
              <a:t>activities</a:t>
            </a:r>
            <a:r>
              <a:rPr lang="hr-HR" b="1" dirty="0"/>
              <a:t>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Develop</a:t>
            </a:r>
            <a:r>
              <a:rPr lang="en-US" dirty="0">
                <a:solidFill>
                  <a:srgbClr val="FF0000"/>
                </a:solidFill>
              </a:rPr>
              <a:t>, test, implement new joint curricula, joint </a:t>
            </a:r>
            <a:r>
              <a:rPr lang="en-US" dirty="0" smtClean="0">
                <a:solidFill>
                  <a:srgbClr val="FF0000"/>
                </a:solidFill>
              </a:rPr>
              <a:t>study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programmes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dirty="0" err="1">
                <a:solidFill>
                  <a:srgbClr val="FF0000"/>
                </a:solidFill>
              </a:rPr>
              <a:t>common</a:t>
            </a:r>
            <a:r>
              <a:rPr lang="fr-FR" dirty="0">
                <a:solidFill>
                  <a:srgbClr val="FF0000"/>
                </a:solidFill>
              </a:rPr>
              <a:t> modules, intensive programmes</a:t>
            </a:r>
          </a:p>
          <a:p>
            <a:pPr lvl="1"/>
            <a:r>
              <a:rPr lang="en-US" dirty="0" smtClean="0"/>
              <a:t>Develop </a:t>
            </a:r>
            <a:r>
              <a:rPr lang="en-US" dirty="0"/>
              <a:t>project-based cooperation with enterprises to study </a:t>
            </a:r>
            <a:r>
              <a:rPr lang="en-US" dirty="0" smtClean="0"/>
              <a:t>real-life</a:t>
            </a:r>
            <a:r>
              <a:rPr lang="hr-HR" dirty="0" smtClean="0"/>
              <a:t> </a:t>
            </a:r>
            <a:r>
              <a:rPr lang="hr-HR" dirty="0" err="1" smtClean="0"/>
              <a:t>cases</a:t>
            </a:r>
            <a:endParaRPr lang="hr-HR" dirty="0"/>
          </a:p>
          <a:p>
            <a:pPr lvl="1"/>
            <a:r>
              <a:rPr lang="en-US" dirty="0" smtClean="0"/>
              <a:t>Exploit </a:t>
            </a:r>
            <a:r>
              <a:rPr lang="en-US" dirty="0"/>
              <a:t>the potential of Open Educational Resources, collaborative </a:t>
            </a:r>
            <a:r>
              <a:rPr lang="en-US" dirty="0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personalised</a:t>
            </a:r>
            <a:r>
              <a:rPr lang="hr-HR" dirty="0" smtClean="0"/>
              <a:t> </a:t>
            </a:r>
            <a:r>
              <a:rPr lang="hr-HR" dirty="0" err="1"/>
              <a:t>learning</a:t>
            </a:r>
            <a:endParaRPr lang="hr-HR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Integrate </a:t>
            </a:r>
            <a:r>
              <a:rPr lang="en-US" dirty="0">
                <a:solidFill>
                  <a:srgbClr val="FF0000"/>
                </a:solidFill>
              </a:rPr>
              <a:t>various study modes (distance, part-time, modular)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120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KA2: HE </a:t>
            </a:r>
            <a:r>
              <a:rPr lang="hr-HR" dirty="0" err="1"/>
              <a:t>strategic</a:t>
            </a:r>
            <a:r>
              <a:rPr lang="hr-HR" dirty="0"/>
              <a:t> </a:t>
            </a:r>
            <a:r>
              <a:rPr lang="hr-HR" dirty="0" err="1" smtClean="0"/>
              <a:t>partnerships</a:t>
            </a:r>
            <a:r>
              <a:rPr lang="hr-HR" dirty="0" smtClean="0"/>
              <a:t> </a:t>
            </a:r>
            <a:r>
              <a:rPr lang="hr-HR" dirty="0" err="1" smtClean="0"/>
              <a:t>projects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Potential applicants</a:t>
            </a:r>
          </a:p>
          <a:p>
            <a:pPr lvl="1"/>
            <a:r>
              <a:rPr lang="en-US" dirty="0" smtClean="0"/>
              <a:t>One applicant for the whole partnership, e.g. HE institution, NGO, institute, …</a:t>
            </a:r>
          </a:p>
          <a:p>
            <a:r>
              <a:rPr lang="en-US" dirty="0" smtClean="0"/>
              <a:t>Project type</a:t>
            </a:r>
          </a:p>
          <a:p>
            <a:pPr lvl="1"/>
            <a:r>
              <a:rPr lang="en-US" dirty="0" smtClean="0"/>
              <a:t>Transnational cooperation projects </a:t>
            </a:r>
          </a:p>
          <a:p>
            <a:pPr lvl="1"/>
            <a:r>
              <a:rPr lang="en-US" dirty="0" smtClean="0"/>
              <a:t>with the aim of creating innovative solutions </a:t>
            </a:r>
          </a:p>
          <a:p>
            <a:pPr lvl="1"/>
            <a:r>
              <a:rPr lang="en-US" dirty="0" smtClean="0"/>
              <a:t>in the field of education and training</a:t>
            </a:r>
          </a:p>
          <a:p>
            <a:r>
              <a:rPr lang="en-US" dirty="0" smtClean="0"/>
              <a:t>Partners</a:t>
            </a:r>
          </a:p>
          <a:p>
            <a:pPr lvl="1"/>
            <a:r>
              <a:rPr lang="en-US" dirty="0" smtClean="0"/>
              <a:t>Min 3 organizations from 3 different countries</a:t>
            </a:r>
          </a:p>
          <a:p>
            <a:r>
              <a:rPr lang="en-US" dirty="0" smtClean="0"/>
              <a:t>Project duration</a:t>
            </a:r>
          </a:p>
          <a:p>
            <a:pPr lvl="1"/>
            <a:r>
              <a:rPr lang="en-US" dirty="0" smtClean="0"/>
              <a:t>2 or 3 years</a:t>
            </a:r>
          </a:p>
          <a:p>
            <a:r>
              <a:rPr lang="en-US" dirty="0" smtClean="0"/>
              <a:t>Budget</a:t>
            </a:r>
          </a:p>
          <a:p>
            <a:pPr lvl="1"/>
            <a:r>
              <a:rPr lang="en-US" dirty="0" smtClean="0"/>
              <a:t>150.000 EUR per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603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KA2: </a:t>
            </a:r>
            <a:r>
              <a:rPr lang="hr-HR" dirty="0" err="1"/>
              <a:t>Knowledge</a:t>
            </a:r>
            <a:r>
              <a:rPr lang="hr-HR" dirty="0"/>
              <a:t> </a:t>
            </a:r>
            <a:r>
              <a:rPr lang="hr-HR" dirty="0" err="1" smtClean="0"/>
              <a:t>alliances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Sector</a:t>
            </a:r>
            <a:r>
              <a:rPr lang="hr-HR" dirty="0" smtClean="0"/>
              <a:t> </a:t>
            </a:r>
            <a:r>
              <a:rPr lang="hr-HR" dirty="0" err="1" smtClean="0"/>
              <a:t>skills</a:t>
            </a:r>
            <a:r>
              <a:rPr lang="hr-HR" dirty="0" smtClean="0"/>
              <a:t> </a:t>
            </a:r>
            <a:r>
              <a:rPr lang="hr-HR" dirty="0" err="1" smtClean="0"/>
              <a:t>alliances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err="1"/>
              <a:t>Aims</a:t>
            </a:r>
            <a:r>
              <a:rPr lang="hr-HR" b="1" dirty="0"/>
              <a:t>: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enhance structured and long-term cooperation between </a:t>
            </a:r>
            <a:r>
              <a:rPr lang="en-US" dirty="0" smtClean="0">
                <a:solidFill>
                  <a:srgbClr val="FF0000"/>
                </a:solidFill>
              </a:rPr>
              <a:t>HEI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dirty="0">
                <a:solidFill>
                  <a:srgbClr val="FF0000"/>
                </a:solidFill>
              </a:rPr>
              <a:t>enterprises</a:t>
            </a:r>
            <a:r>
              <a:rPr lang="en-US" dirty="0"/>
              <a:t> to develop innovative ways of producing </a:t>
            </a:r>
            <a:r>
              <a:rPr lang="en-US" dirty="0" smtClean="0"/>
              <a:t>and</a:t>
            </a:r>
            <a:r>
              <a:rPr lang="hr-HR" dirty="0" smtClean="0"/>
              <a:t> </a:t>
            </a:r>
            <a:r>
              <a:rPr lang="en-US" dirty="0" smtClean="0"/>
              <a:t>sharing </a:t>
            </a:r>
            <a:r>
              <a:rPr lang="en-US" dirty="0"/>
              <a:t>knowledge in result-driven projects, particularly </a:t>
            </a:r>
            <a:r>
              <a:rPr lang="en-US" dirty="0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emerging</a:t>
            </a:r>
            <a:r>
              <a:rPr lang="hr-HR" dirty="0" smtClean="0"/>
              <a:t> </a:t>
            </a:r>
            <a:r>
              <a:rPr lang="hr-HR" dirty="0" err="1"/>
              <a:t>fields</a:t>
            </a:r>
            <a:endParaRPr lang="hr-HR" dirty="0"/>
          </a:p>
          <a:p>
            <a:endParaRPr lang="hr-HR" b="1" dirty="0" smtClean="0"/>
          </a:p>
          <a:p>
            <a:r>
              <a:rPr lang="hr-HR" b="1" dirty="0" err="1" smtClean="0"/>
              <a:t>Main</a:t>
            </a:r>
            <a:r>
              <a:rPr lang="hr-HR" b="1" dirty="0" smtClean="0"/>
              <a:t> </a:t>
            </a:r>
            <a:r>
              <a:rPr lang="hr-HR" b="1" dirty="0" err="1"/>
              <a:t>activities</a:t>
            </a:r>
            <a:r>
              <a:rPr lang="hr-HR" b="1" dirty="0"/>
              <a:t>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Delivery </a:t>
            </a:r>
            <a:r>
              <a:rPr lang="en-US" dirty="0">
                <a:solidFill>
                  <a:srgbClr val="FF0000"/>
                </a:solidFill>
              </a:rPr>
              <a:t>of new multidisciplinary curricula responding to </a:t>
            </a:r>
            <a:r>
              <a:rPr lang="en-US" dirty="0" smtClean="0">
                <a:solidFill>
                  <a:srgbClr val="FF0000"/>
                </a:solidFill>
              </a:rPr>
              <a:t>business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needs</a:t>
            </a:r>
            <a:endParaRPr lang="hr-HR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Stimulate </a:t>
            </a:r>
            <a:r>
              <a:rPr lang="en-US" dirty="0"/>
              <a:t>entrepreneurship and entrepreneurial mind-set </a:t>
            </a:r>
            <a:r>
              <a:rPr lang="en-US" dirty="0" smtClean="0"/>
              <a:t>of</a:t>
            </a:r>
            <a:r>
              <a:rPr lang="hr-HR" dirty="0" smtClean="0"/>
              <a:t> </a:t>
            </a:r>
            <a:r>
              <a:rPr lang="en-US" dirty="0" smtClean="0"/>
              <a:t>students</a:t>
            </a:r>
            <a:r>
              <a:rPr lang="en-US" dirty="0"/>
              <a:t>, academic and company staff</a:t>
            </a:r>
          </a:p>
          <a:p>
            <a:pPr lvl="1"/>
            <a:r>
              <a:rPr lang="en-US" dirty="0" smtClean="0"/>
              <a:t>Facilitate </a:t>
            </a:r>
            <a:r>
              <a:rPr lang="en-US" dirty="0"/>
              <a:t>the exchange, flow and co-creation of </a:t>
            </a:r>
            <a:r>
              <a:rPr lang="en-US" dirty="0" smtClean="0"/>
              <a:t>knowledge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/>
              <a:t>HEIs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enterprises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184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KA2: </a:t>
            </a:r>
            <a:r>
              <a:rPr lang="hr-HR" dirty="0" err="1"/>
              <a:t>Knowledge</a:t>
            </a:r>
            <a:r>
              <a:rPr lang="hr-HR" dirty="0"/>
              <a:t> </a:t>
            </a:r>
            <a:r>
              <a:rPr lang="hr-HR" dirty="0" err="1" smtClean="0"/>
              <a:t>alliances</a:t>
            </a:r>
            <a:r>
              <a:rPr lang="hr-HR" dirty="0" smtClean="0"/>
              <a:t> </a:t>
            </a:r>
            <a:r>
              <a:rPr lang="hr-HR" u="sng" dirty="0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Sector</a:t>
            </a:r>
            <a:r>
              <a:rPr lang="hr-HR" dirty="0" smtClean="0"/>
              <a:t> </a:t>
            </a:r>
            <a:r>
              <a:rPr lang="hr-HR" dirty="0" err="1"/>
              <a:t>skills</a:t>
            </a:r>
            <a:r>
              <a:rPr lang="hr-HR" dirty="0"/>
              <a:t> </a:t>
            </a:r>
            <a:r>
              <a:rPr lang="hr-HR" dirty="0" err="1" smtClean="0"/>
              <a:t>alliances</a:t>
            </a:r>
            <a:r>
              <a:rPr lang="hr-HR" dirty="0" smtClean="0"/>
              <a:t> </a:t>
            </a:r>
            <a:r>
              <a:rPr lang="hr-HR" dirty="0" err="1" smtClean="0"/>
              <a:t>projects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88" y="908050"/>
            <a:ext cx="9752012" cy="5329238"/>
          </a:xfrm>
        </p:spPr>
        <p:txBody>
          <a:bodyPr/>
          <a:lstStyle/>
          <a:p>
            <a:r>
              <a:rPr lang="en-US" dirty="0" smtClean="0"/>
              <a:t>Potential applicants</a:t>
            </a:r>
          </a:p>
          <a:p>
            <a:pPr lvl="1"/>
            <a:r>
              <a:rPr lang="en-US" dirty="0" smtClean="0"/>
              <a:t>One applicant for the whole partnership, e.g. HE institution, company, institute, </a:t>
            </a:r>
          </a:p>
          <a:p>
            <a:r>
              <a:rPr lang="en-US" dirty="0" smtClean="0"/>
              <a:t>Project type</a:t>
            </a:r>
          </a:p>
          <a:p>
            <a:pPr lvl="1"/>
            <a:r>
              <a:rPr lang="en-US" dirty="0" smtClean="0"/>
              <a:t>Transnational, structured cooperation projects between HE and business</a:t>
            </a:r>
          </a:p>
          <a:p>
            <a:r>
              <a:rPr lang="en-US" dirty="0" smtClean="0"/>
              <a:t>Partners</a:t>
            </a:r>
          </a:p>
          <a:p>
            <a:pPr lvl="1"/>
            <a:r>
              <a:rPr lang="en-US" dirty="0" smtClean="0"/>
              <a:t>Min 6 organizations from 3 different countries, min 2 HE, min 2 companies </a:t>
            </a:r>
            <a:r>
              <a:rPr lang="en-US" b="1" u="sng" dirty="0" smtClean="0"/>
              <a:t>OR</a:t>
            </a:r>
          </a:p>
          <a:p>
            <a:pPr lvl="1"/>
            <a:r>
              <a:rPr lang="en-US" dirty="0" smtClean="0"/>
              <a:t>Min 9 organizations from 3 different countries, including 2 EU countries</a:t>
            </a:r>
          </a:p>
          <a:p>
            <a:r>
              <a:rPr lang="en-US" dirty="0" smtClean="0"/>
              <a:t>Project duration</a:t>
            </a:r>
          </a:p>
          <a:p>
            <a:pPr lvl="1"/>
            <a:r>
              <a:rPr lang="en-US" dirty="0" smtClean="0"/>
              <a:t>2 or 3 years</a:t>
            </a:r>
          </a:p>
          <a:p>
            <a:r>
              <a:rPr lang="en-US" dirty="0" smtClean="0"/>
              <a:t>Budget</a:t>
            </a:r>
          </a:p>
          <a:p>
            <a:pPr lvl="1"/>
            <a:r>
              <a:rPr lang="en-US" dirty="0" smtClean="0"/>
              <a:t>Max 700 </a:t>
            </a:r>
            <a:r>
              <a:rPr lang="en-US" dirty="0" err="1" smtClean="0"/>
              <a:t>kEUR</a:t>
            </a:r>
            <a:r>
              <a:rPr lang="en-US" dirty="0" smtClean="0"/>
              <a:t> for 2yr project, Max 1 MEUR for 3 </a:t>
            </a:r>
            <a:r>
              <a:rPr lang="en-US" dirty="0" err="1" smtClean="0"/>
              <a:t>yr</a:t>
            </a:r>
            <a:r>
              <a:rPr lang="en-US" dirty="0" smtClean="0"/>
              <a:t> project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020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Erasmus+ </a:t>
            </a:r>
            <a:r>
              <a:rPr lang="hr-HR" dirty="0" err="1"/>
              <a:t>eligible</a:t>
            </a:r>
            <a:r>
              <a:rPr lang="hr-HR" dirty="0"/>
              <a:t> </a:t>
            </a:r>
            <a:r>
              <a:rPr lang="hr-HR" dirty="0" err="1" smtClean="0"/>
              <a:t>countries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Programme</a:t>
            </a:r>
            <a:r>
              <a:rPr lang="hr-HR" dirty="0" smtClean="0"/>
              <a:t> </a:t>
            </a:r>
            <a:r>
              <a:rPr lang="hr-HR" dirty="0" err="1"/>
              <a:t>Countries</a:t>
            </a:r>
            <a:r>
              <a:rPr lang="hr-HR" dirty="0"/>
              <a:t> </a:t>
            </a:r>
            <a:endParaRPr lang="hr-HR" dirty="0" smtClean="0"/>
          </a:p>
          <a:p>
            <a:pPr lvl="1"/>
            <a:r>
              <a:rPr lang="hr-HR" dirty="0" smtClean="0"/>
              <a:t>EU </a:t>
            </a:r>
            <a:r>
              <a:rPr lang="hr-HR" dirty="0" err="1" smtClean="0"/>
              <a:t>states</a:t>
            </a:r>
            <a:r>
              <a:rPr lang="hr-HR" dirty="0" smtClean="0"/>
              <a:t>: </a:t>
            </a:r>
            <a:r>
              <a:rPr lang="hr-HR" dirty="0" err="1" smtClean="0"/>
              <a:t>Bulgaria</a:t>
            </a:r>
            <a:r>
              <a:rPr lang="hr-HR" dirty="0" smtClean="0"/>
              <a:t>, </a:t>
            </a:r>
            <a:r>
              <a:rPr lang="hr-HR" dirty="0" err="1" smtClean="0"/>
              <a:t>Romania</a:t>
            </a:r>
            <a:r>
              <a:rPr lang="hr-HR" dirty="0" smtClean="0"/>
              <a:t>, Croatia, </a:t>
            </a:r>
            <a:r>
              <a:rPr lang="hr-HR" dirty="0" err="1" smtClean="0"/>
              <a:t>Hungary</a:t>
            </a:r>
            <a:r>
              <a:rPr lang="hr-HR" dirty="0" smtClean="0"/>
              <a:t>, </a:t>
            </a:r>
            <a:r>
              <a:rPr lang="hr-HR" dirty="0" err="1" smtClean="0"/>
              <a:t>Slovenia</a:t>
            </a:r>
            <a:r>
              <a:rPr lang="hr-HR" dirty="0" smtClean="0"/>
              <a:t>, </a:t>
            </a:r>
            <a:r>
              <a:rPr lang="hr-HR" dirty="0" err="1" smtClean="0"/>
              <a:t>Germany</a:t>
            </a:r>
            <a:r>
              <a:rPr lang="hr-HR" dirty="0" smtClean="0"/>
              <a:t>, …</a:t>
            </a:r>
            <a:endParaRPr lang="hr-HR" dirty="0"/>
          </a:p>
          <a:p>
            <a:pPr lvl="1"/>
            <a:r>
              <a:rPr lang="hr-HR" dirty="0" err="1" smtClean="0"/>
              <a:t>Non</a:t>
            </a:r>
            <a:r>
              <a:rPr lang="hr-HR" dirty="0" smtClean="0"/>
              <a:t> EU: FYR </a:t>
            </a:r>
            <a:r>
              <a:rPr lang="hr-HR" dirty="0" err="1" smtClean="0"/>
              <a:t>Macedonia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Partner </a:t>
            </a:r>
            <a:r>
              <a:rPr lang="hr-HR" dirty="0" err="1" smtClean="0"/>
              <a:t>Countries</a:t>
            </a:r>
            <a:r>
              <a:rPr lang="hr-HR" dirty="0" smtClean="0"/>
              <a:t> (</a:t>
            </a:r>
            <a:r>
              <a:rPr lang="hr-HR" dirty="0" err="1" smtClean="0"/>
              <a:t>Westerrn</a:t>
            </a:r>
            <a:r>
              <a:rPr lang="hr-HR" dirty="0" smtClean="0"/>
              <a:t> </a:t>
            </a:r>
            <a:r>
              <a:rPr lang="hr-HR" dirty="0" err="1" smtClean="0"/>
              <a:t>Balkans</a:t>
            </a:r>
            <a:r>
              <a:rPr lang="hr-HR" dirty="0" smtClean="0"/>
              <a:t> – </a:t>
            </a:r>
            <a:r>
              <a:rPr lang="hr-HR" dirty="0" err="1" smtClean="0"/>
              <a:t>Region</a:t>
            </a:r>
            <a:r>
              <a:rPr lang="hr-HR" dirty="0" smtClean="0"/>
              <a:t> 1)</a:t>
            </a:r>
          </a:p>
          <a:p>
            <a:pPr lvl="1"/>
            <a:r>
              <a:rPr lang="it-IT" dirty="0" smtClean="0"/>
              <a:t>Albania</a:t>
            </a:r>
            <a:r>
              <a:rPr lang="hr-HR" dirty="0" smtClean="0"/>
              <a:t>,</a:t>
            </a:r>
            <a:r>
              <a:rPr lang="it-IT" dirty="0" smtClean="0"/>
              <a:t> </a:t>
            </a:r>
            <a:r>
              <a:rPr lang="it-IT" dirty="0"/>
              <a:t>Bosnia and </a:t>
            </a:r>
            <a:r>
              <a:rPr lang="it-IT" dirty="0" smtClean="0"/>
              <a:t>Herzegovina</a:t>
            </a:r>
            <a:r>
              <a:rPr lang="hr-HR" dirty="0" smtClean="0"/>
              <a:t>,</a:t>
            </a:r>
            <a:r>
              <a:rPr lang="it-IT" dirty="0" smtClean="0"/>
              <a:t> Kosovo</a:t>
            </a:r>
            <a:r>
              <a:rPr lang="hr-HR" dirty="0" smtClean="0"/>
              <a:t>,</a:t>
            </a:r>
            <a:r>
              <a:rPr lang="it-IT" dirty="0" smtClean="0"/>
              <a:t> Montenegro</a:t>
            </a:r>
            <a:r>
              <a:rPr lang="hr-HR" dirty="0" smtClean="0"/>
              <a:t>,</a:t>
            </a:r>
            <a:r>
              <a:rPr lang="it-IT" dirty="0" smtClean="0"/>
              <a:t> </a:t>
            </a:r>
            <a:r>
              <a:rPr lang="it-IT" dirty="0"/>
              <a:t>Serbia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6536" y="4132662"/>
            <a:ext cx="5472608" cy="21029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18450" y="4217464"/>
            <a:ext cx="1600000" cy="19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4668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Formal</a:t>
            </a:r>
            <a:r>
              <a:rPr lang="hr-HR" dirty="0" smtClean="0"/>
              <a:t> </a:t>
            </a:r>
            <a:r>
              <a:rPr lang="hr-HR" dirty="0" err="1" smtClean="0"/>
              <a:t>criteria</a:t>
            </a:r>
            <a:r>
              <a:rPr lang="hr-HR" dirty="0" smtClean="0"/>
              <a:t> for online </a:t>
            </a:r>
            <a:r>
              <a:rPr lang="hr-HR" dirty="0" err="1" smtClean="0"/>
              <a:t>study</a:t>
            </a:r>
            <a:r>
              <a:rPr lang="hr-HR" dirty="0" smtClean="0"/>
              <a:t> </a:t>
            </a:r>
            <a:r>
              <a:rPr lang="hr-HR" dirty="0" err="1" smtClean="0"/>
              <a:t>evaluation</a:t>
            </a:r>
            <a:endParaRPr lang="hr-HR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[the scope]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509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Formal</a:t>
            </a:r>
            <a:r>
              <a:rPr lang="hr-HR" dirty="0" smtClean="0"/>
              <a:t> </a:t>
            </a:r>
            <a:r>
              <a:rPr lang="hr-HR" dirty="0" err="1" smtClean="0"/>
              <a:t>criteria</a:t>
            </a:r>
            <a:r>
              <a:rPr lang="hr-HR" dirty="0" smtClean="0"/>
              <a:t> </a:t>
            </a:r>
            <a:r>
              <a:rPr lang="en-US" dirty="0" smtClean="0"/>
              <a:t>[in Croatia]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 criteria for online studies</a:t>
            </a:r>
          </a:p>
          <a:p>
            <a:pPr lvl="1"/>
            <a:r>
              <a:rPr lang="en-US" dirty="0" smtClean="0"/>
              <a:t>National Council for Higher Education</a:t>
            </a:r>
          </a:p>
          <a:p>
            <a:pPr lvl="1"/>
            <a:r>
              <a:rPr lang="en-US" dirty="0" smtClean="0"/>
              <a:t>Based on intl. experience and good practice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Key points</a:t>
            </a:r>
          </a:p>
          <a:p>
            <a:pPr lvl="1"/>
            <a:r>
              <a:rPr lang="en-US" dirty="0" smtClean="0"/>
              <a:t>Learning outcomes &amp; competences should not differ from classical program</a:t>
            </a:r>
          </a:p>
          <a:p>
            <a:pPr lvl="2"/>
            <a:r>
              <a:rPr lang="en-US" dirty="0" smtClean="0"/>
              <a:t>Classical program can be migrated online</a:t>
            </a:r>
          </a:p>
          <a:p>
            <a:pPr lvl="1"/>
            <a:r>
              <a:rPr lang="en-US" dirty="0" smtClean="0"/>
              <a:t>At least 50% of online courses</a:t>
            </a:r>
          </a:p>
          <a:p>
            <a:pPr lvl="2"/>
            <a:r>
              <a:rPr lang="en-US" dirty="0" smtClean="0"/>
              <a:t>where 50% of teaching hours per course is performed online</a:t>
            </a:r>
          </a:p>
          <a:p>
            <a:pPr lvl="1"/>
            <a:r>
              <a:rPr lang="en-US" dirty="0" smtClean="0"/>
              <a:t>Part-time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766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Formal</a:t>
            </a:r>
            <a:r>
              <a:rPr lang="hr-HR" dirty="0"/>
              <a:t> </a:t>
            </a:r>
            <a:r>
              <a:rPr lang="hr-HR" dirty="0" err="1" smtClean="0"/>
              <a:t>criteria</a:t>
            </a:r>
            <a:r>
              <a:rPr lang="hr-HR" dirty="0" smtClean="0"/>
              <a:t> – </a:t>
            </a:r>
            <a:r>
              <a:rPr lang="hr-HR" dirty="0" err="1" smtClean="0"/>
              <a:t>Purpose</a:t>
            </a:r>
            <a:r>
              <a:rPr lang="hr-HR" dirty="0" smtClean="0"/>
              <a:t>, </a:t>
            </a:r>
            <a:r>
              <a:rPr lang="hr-HR" dirty="0" err="1" smtClean="0"/>
              <a:t>Infrastructure</a:t>
            </a:r>
            <a:r>
              <a:rPr lang="hr-HR" dirty="0" smtClean="0"/>
              <a:t>, </a:t>
            </a:r>
            <a:r>
              <a:rPr lang="hr-HR" dirty="0" err="1" smtClean="0"/>
              <a:t>Organization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e.g. wider access to HE, new/broader student population</a:t>
            </a:r>
          </a:p>
          <a:p>
            <a:endParaRPr lang="en-US" dirty="0" smtClean="0"/>
          </a:p>
          <a:p>
            <a:r>
              <a:rPr lang="en-US" dirty="0" smtClean="0"/>
              <a:t>Infrastructure and technical assumptions</a:t>
            </a:r>
          </a:p>
          <a:p>
            <a:pPr lvl="1"/>
            <a:r>
              <a:rPr lang="en-US" dirty="0" smtClean="0"/>
              <a:t>24/7 Internet connection and institution services</a:t>
            </a:r>
          </a:p>
          <a:p>
            <a:pPr lvl="1"/>
            <a:r>
              <a:rPr lang="en-US" dirty="0" smtClean="0"/>
              <a:t>HW, SW - infrastructure stability, 5yr financial plan </a:t>
            </a:r>
          </a:p>
          <a:p>
            <a:pPr lvl="1"/>
            <a:r>
              <a:rPr lang="en-US" dirty="0" smtClean="0"/>
              <a:t>Virtual environment - LMS, wiki, etc.</a:t>
            </a:r>
          </a:p>
          <a:p>
            <a:endParaRPr lang="hr-HR" dirty="0" smtClean="0"/>
          </a:p>
          <a:p>
            <a:r>
              <a:rPr lang="en-US" dirty="0" smtClean="0"/>
              <a:t>Organization and administration</a:t>
            </a:r>
          </a:p>
          <a:p>
            <a:pPr lvl="1"/>
            <a:r>
              <a:rPr lang="en-US" dirty="0" smtClean="0"/>
              <a:t>Procedures and documents – enrollment, roles, obligations</a:t>
            </a:r>
          </a:p>
          <a:p>
            <a:pPr lvl="1"/>
            <a:r>
              <a:rPr lang="en-US" dirty="0" smtClean="0"/>
              <a:t>Information about: study program, courses, rules</a:t>
            </a:r>
            <a:r>
              <a:rPr lang="hr-HR" dirty="0" smtClean="0"/>
              <a:t>, </a:t>
            </a:r>
            <a:r>
              <a:rPr lang="hr-HR" dirty="0" err="1" smtClean="0"/>
              <a:t>etc</a:t>
            </a:r>
            <a:r>
              <a:rPr lang="hr-HR" dirty="0" smtClean="0"/>
              <a:t>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Instructions and workshops to prepare students for online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801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Formal</a:t>
            </a:r>
            <a:r>
              <a:rPr lang="hr-HR" dirty="0"/>
              <a:t> </a:t>
            </a:r>
            <a:r>
              <a:rPr lang="hr-HR" dirty="0" err="1" smtClean="0"/>
              <a:t>criteria</a:t>
            </a:r>
            <a:r>
              <a:rPr lang="hr-HR" dirty="0" smtClean="0"/>
              <a:t> – Human </a:t>
            </a:r>
            <a:r>
              <a:rPr lang="hr-HR" dirty="0" err="1" smtClean="0"/>
              <a:t>Resouces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HR </a:t>
            </a:r>
            <a:r>
              <a:rPr lang="hr-HR" dirty="0" err="1" smtClean="0">
                <a:solidFill>
                  <a:srgbClr val="FF0000"/>
                </a:solidFill>
              </a:rPr>
              <a:t>prerequisites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At least one person responsible for online communication with students</a:t>
            </a:r>
          </a:p>
          <a:p>
            <a:pPr lvl="1"/>
            <a:r>
              <a:rPr lang="en-US" dirty="0" smtClean="0"/>
              <a:t>IT service to resolve problems within 24hrs</a:t>
            </a:r>
          </a:p>
          <a:p>
            <a:pPr lvl="1"/>
            <a:r>
              <a:rPr lang="hr-HR" dirty="0" smtClean="0"/>
              <a:t>O</a:t>
            </a:r>
            <a:r>
              <a:rPr lang="en-US" dirty="0" err="1" smtClean="0"/>
              <a:t>nline</a:t>
            </a:r>
            <a:r>
              <a:rPr lang="en-US" dirty="0" smtClean="0"/>
              <a:t> teaching competent staff</a:t>
            </a:r>
          </a:p>
          <a:p>
            <a:pPr lvl="1"/>
            <a:r>
              <a:rPr lang="en-US" dirty="0" smtClean="0"/>
              <a:t>At least one teacher per student group </a:t>
            </a:r>
          </a:p>
          <a:p>
            <a:pPr lvl="2"/>
            <a:r>
              <a:rPr lang="en-US" dirty="0" smtClean="0"/>
              <a:t>engaged weekly 1-1.5 course ECTS hours (e.g. </a:t>
            </a:r>
            <a:r>
              <a:rPr lang="hr-HR" dirty="0" smtClean="0"/>
              <a:t>5</a:t>
            </a:r>
            <a:r>
              <a:rPr lang="en-US" dirty="0" smtClean="0"/>
              <a:t> ECTS, 15wks =&gt; 10-15 </a:t>
            </a:r>
            <a:r>
              <a:rPr lang="en-US" dirty="0" err="1" smtClean="0"/>
              <a:t>hrs</a:t>
            </a:r>
            <a:r>
              <a:rPr lang="en-US" dirty="0" smtClean="0"/>
              <a:t>/</a:t>
            </a:r>
            <a:r>
              <a:rPr lang="en-US" dirty="0" err="1" smtClean="0"/>
              <a:t>wk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online activities, preparation, tutoring, evaluation, etc.</a:t>
            </a:r>
          </a:p>
          <a:p>
            <a:pPr lvl="1"/>
            <a:r>
              <a:rPr lang="en-US" dirty="0" smtClean="0"/>
              <a:t>Max 90 students per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466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Formal</a:t>
            </a:r>
            <a:r>
              <a:rPr lang="hr-HR" dirty="0"/>
              <a:t> </a:t>
            </a:r>
            <a:r>
              <a:rPr lang="hr-HR" dirty="0" err="1"/>
              <a:t>criteria</a:t>
            </a:r>
            <a:r>
              <a:rPr lang="hr-HR" dirty="0"/>
              <a:t> </a:t>
            </a:r>
            <a:r>
              <a:rPr lang="hr-HR" dirty="0" smtClean="0"/>
              <a:t>– </a:t>
            </a:r>
            <a:r>
              <a:rPr lang="hr-HR" dirty="0" err="1" smtClean="0"/>
              <a:t>Support</a:t>
            </a:r>
            <a:r>
              <a:rPr lang="hr-HR" dirty="0" smtClean="0"/>
              <a:t> to </a:t>
            </a:r>
            <a:r>
              <a:rPr lang="hr-HR" dirty="0" err="1" smtClean="0"/>
              <a:t>teachers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students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Organizational</a:t>
            </a:r>
          </a:p>
          <a:p>
            <a:pPr lvl="1"/>
            <a:r>
              <a:rPr lang="en-US" dirty="0" smtClean="0"/>
              <a:t>Systematic education of teaching staff, administrative staff and students</a:t>
            </a:r>
          </a:p>
          <a:p>
            <a:pPr lvl="1"/>
            <a:r>
              <a:rPr lang="en-US" dirty="0" smtClean="0"/>
              <a:t>Support to teaching staff in preparation and execution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courses</a:t>
            </a:r>
            <a:endParaRPr lang="en-US" dirty="0" smtClean="0"/>
          </a:p>
          <a:p>
            <a:pPr lvl="1"/>
            <a:r>
              <a:rPr lang="en-US" dirty="0" smtClean="0"/>
              <a:t>Online reporting to students regarding study (… </a:t>
            </a:r>
            <a:r>
              <a:rPr lang="en-US" i="1" dirty="0" smtClean="0"/>
              <a:t>before payment of tuition fee</a:t>
            </a:r>
            <a:r>
              <a:rPr lang="en-US" dirty="0" smtClean="0"/>
              <a:t>)</a:t>
            </a:r>
          </a:p>
          <a:p>
            <a:endParaRPr lang="hr-HR" dirty="0" smtClean="0"/>
          </a:p>
          <a:p>
            <a:r>
              <a:rPr lang="en-US" dirty="0" smtClean="0"/>
              <a:t>Administrative</a:t>
            </a:r>
          </a:p>
          <a:p>
            <a:pPr lvl="1"/>
            <a:r>
              <a:rPr lang="en-US" dirty="0" smtClean="0"/>
              <a:t>teachers: regulated status and workload, access to student info, …</a:t>
            </a:r>
          </a:p>
          <a:p>
            <a:pPr lvl="1"/>
            <a:r>
              <a:rPr lang="en-US" dirty="0" smtClean="0"/>
              <a:t>students: online enrollment, payment, issuance of documents, …</a:t>
            </a:r>
          </a:p>
          <a:p>
            <a:pPr lvl="1"/>
            <a:r>
              <a:rPr lang="hr-HR" dirty="0" smtClean="0"/>
              <a:t>online </a:t>
            </a:r>
            <a:r>
              <a:rPr lang="hr-HR" dirty="0" err="1" smtClean="0"/>
              <a:t>gradebook</a:t>
            </a:r>
            <a:r>
              <a:rPr lang="hr-HR" dirty="0" smtClean="0"/>
              <a:t> </a:t>
            </a:r>
          </a:p>
          <a:p>
            <a:pPr lvl="1"/>
            <a:r>
              <a:rPr lang="hr-HR" dirty="0" err="1" smtClean="0"/>
              <a:t>archiving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student </a:t>
            </a:r>
            <a:r>
              <a:rPr lang="hr-HR" dirty="0" err="1" smtClean="0"/>
              <a:t>results</a:t>
            </a:r>
            <a:r>
              <a:rPr lang="hr-HR" dirty="0" smtClean="0"/>
              <a:t> (</a:t>
            </a:r>
            <a:r>
              <a:rPr lang="hr-HR" dirty="0" err="1" smtClean="0"/>
              <a:t>tests</a:t>
            </a:r>
            <a:r>
              <a:rPr lang="hr-HR" dirty="0" smtClean="0"/>
              <a:t>, </a:t>
            </a:r>
            <a:r>
              <a:rPr lang="hr-HR" dirty="0" err="1" smtClean="0"/>
              <a:t>exams</a:t>
            </a:r>
            <a:r>
              <a:rPr lang="hr-HR" dirty="0" smtClean="0"/>
              <a:t>, …) </a:t>
            </a:r>
          </a:p>
          <a:p>
            <a:pPr lvl="1"/>
            <a:r>
              <a:rPr lang="en-US" dirty="0" smtClean="0"/>
              <a:t>publishing of student work </a:t>
            </a:r>
            <a:endParaRPr lang="hr-HR" dirty="0" smtClean="0"/>
          </a:p>
          <a:p>
            <a:pPr lvl="1"/>
            <a:r>
              <a:rPr lang="en-US" dirty="0" smtClean="0"/>
              <a:t>confidentiality of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045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Intro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Lifelong education</a:t>
            </a:r>
            <a:endParaRPr lang="hr-HR" dirty="0" smtClean="0"/>
          </a:p>
          <a:p>
            <a:pPr lvl="1"/>
            <a:r>
              <a:rPr lang="hr-HR" dirty="0" smtClean="0"/>
              <a:t>E-</a:t>
            </a:r>
            <a:r>
              <a:rPr lang="hr-HR" dirty="0" err="1" smtClean="0"/>
              <a:t>learning</a:t>
            </a:r>
            <a:endParaRPr lang="hr-HR" dirty="0" smtClean="0"/>
          </a:p>
          <a:p>
            <a:pPr lvl="1"/>
            <a:endParaRPr lang="hr-HR" dirty="0" smtClean="0"/>
          </a:p>
          <a:p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International</a:t>
            </a:r>
          </a:p>
          <a:p>
            <a:pPr lvl="2"/>
            <a:r>
              <a:rPr lang="en-US" dirty="0" smtClean="0"/>
              <a:t>National</a:t>
            </a:r>
          </a:p>
          <a:p>
            <a:pPr lvl="3"/>
            <a:r>
              <a:rPr lang="en-US" dirty="0" smtClean="0"/>
              <a:t>Institution</a:t>
            </a:r>
          </a:p>
          <a:p>
            <a:pPr lvl="4"/>
            <a:r>
              <a:rPr lang="en-US" dirty="0" smtClean="0"/>
              <a:t>Departments</a:t>
            </a:r>
          </a:p>
          <a:p>
            <a:pPr lvl="5"/>
            <a:r>
              <a:rPr lang="en-US" dirty="0" smtClean="0"/>
              <a:t>Courses</a:t>
            </a:r>
          </a:p>
          <a:p>
            <a:endParaRPr lang="hr-HR" dirty="0" smtClean="0"/>
          </a:p>
          <a:p>
            <a:r>
              <a:rPr lang="en-US" dirty="0" smtClean="0"/>
              <a:t>Strategy</a:t>
            </a:r>
            <a:r>
              <a:rPr lang="hr-HR" dirty="0" smtClean="0"/>
              <a:t>, …, </a:t>
            </a:r>
            <a:r>
              <a:rPr lang="en-US" dirty="0" smtClean="0"/>
              <a:t>Feasibility</a:t>
            </a:r>
          </a:p>
          <a:p>
            <a:pPr lvl="1"/>
            <a:r>
              <a:rPr lang="hr-HR" dirty="0" smtClean="0"/>
              <a:t>As </a:t>
            </a:r>
            <a:r>
              <a:rPr lang="hr-HR" dirty="0" err="1" smtClean="0"/>
              <a:t>follows</a:t>
            </a:r>
            <a:endParaRPr lang="hr-HR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hr-HR" dirty="0"/>
          </a:p>
          <a:p>
            <a:endParaRPr lang="hr-HR" dirty="0" smtClean="0"/>
          </a:p>
          <a:p>
            <a:endParaRPr lang="en-US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912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Formal</a:t>
            </a:r>
            <a:r>
              <a:rPr lang="hr-HR" dirty="0" smtClean="0"/>
              <a:t> </a:t>
            </a:r>
            <a:r>
              <a:rPr lang="hr-HR" dirty="0" err="1" smtClean="0"/>
              <a:t>criteria</a:t>
            </a:r>
            <a:r>
              <a:rPr lang="hr-HR" dirty="0" smtClean="0"/>
              <a:t> – </a:t>
            </a:r>
            <a:r>
              <a:rPr lang="hr-HR" dirty="0" err="1" smtClean="0"/>
              <a:t>Support</a:t>
            </a:r>
            <a:r>
              <a:rPr lang="hr-HR" dirty="0" smtClean="0"/>
              <a:t> to </a:t>
            </a:r>
            <a:r>
              <a:rPr lang="hr-HR" dirty="0" err="1" smtClean="0"/>
              <a:t>teachers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students</a:t>
            </a:r>
            <a:r>
              <a:rPr lang="hr-HR" dirty="0"/>
              <a:t> (</a:t>
            </a:r>
            <a:r>
              <a:rPr lang="hr-HR" dirty="0" err="1"/>
              <a:t>cont'd</a:t>
            </a:r>
            <a:r>
              <a:rPr lang="hr-H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Technical</a:t>
            </a:r>
          </a:p>
          <a:p>
            <a:pPr lvl="1"/>
            <a:r>
              <a:rPr lang="en-US" dirty="0" smtClean="0"/>
              <a:t>Use of services, </a:t>
            </a:r>
          </a:p>
          <a:p>
            <a:pPr lvl="1"/>
            <a:r>
              <a:rPr lang="en-US" dirty="0" smtClean="0"/>
              <a:t>Tech support for preparation of materials, </a:t>
            </a:r>
          </a:p>
          <a:p>
            <a:pPr lvl="1"/>
            <a:r>
              <a:rPr lang="en-US" dirty="0" smtClean="0"/>
              <a:t>Backup of teaching materials and data, …</a:t>
            </a:r>
          </a:p>
          <a:p>
            <a:endParaRPr lang="en-US" dirty="0" smtClean="0"/>
          </a:p>
          <a:p>
            <a:r>
              <a:rPr lang="en-US" dirty="0" smtClean="0"/>
              <a:t>Library</a:t>
            </a:r>
          </a:p>
          <a:p>
            <a:pPr lvl="1"/>
            <a:r>
              <a:rPr lang="en-US" dirty="0" smtClean="0"/>
              <a:t>Online access to teaching materials, public sources, scientific databases</a:t>
            </a:r>
          </a:p>
          <a:p>
            <a:pPr lvl="1"/>
            <a:r>
              <a:rPr lang="en-US" dirty="0" smtClean="0"/>
              <a:t>Online search of library collection(s) of the institution</a:t>
            </a:r>
          </a:p>
          <a:p>
            <a:pPr lvl="1"/>
            <a:r>
              <a:rPr lang="en-US" dirty="0" smtClean="0"/>
              <a:t>Copyright of protected materials</a:t>
            </a:r>
          </a:p>
          <a:p>
            <a:pPr lvl="1"/>
            <a:r>
              <a:rPr lang="en-US" dirty="0" smtClean="0"/>
              <a:t>Online communication students-librarians</a:t>
            </a:r>
          </a:p>
          <a:p>
            <a:pPr lvl="1"/>
            <a:r>
              <a:rPr lang="en-US" dirty="0" smtClean="0"/>
              <a:t>Shipping and returns of printed materials by mail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241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Course</a:t>
            </a:r>
            <a:r>
              <a:rPr lang="hr-HR" dirty="0" smtClean="0"/>
              <a:t> </a:t>
            </a:r>
            <a:r>
              <a:rPr lang="hr-HR" dirty="0" err="1" smtClean="0"/>
              <a:t>description</a:t>
            </a:r>
            <a:r>
              <a:rPr lang="hr-HR" dirty="0" smtClean="0"/>
              <a:t> </a:t>
            </a:r>
            <a:r>
              <a:rPr lang="hr-HR" dirty="0" err="1" smtClean="0"/>
              <a:t>add-ons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outcomes, achievable by online teaching</a:t>
            </a:r>
          </a:p>
          <a:p>
            <a:r>
              <a:rPr lang="en-US" dirty="0" smtClean="0"/>
              <a:t>Detailed schedule of online activities</a:t>
            </a:r>
            <a:endParaRPr lang="hr-HR" dirty="0" smtClean="0"/>
          </a:p>
          <a:p>
            <a:pPr lvl="1"/>
            <a:r>
              <a:rPr lang="hr-HR" dirty="0" err="1" smtClean="0"/>
              <a:t>Weekly</a:t>
            </a:r>
            <a:r>
              <a:rPr lang="hr-HR" dirty="0" smtClean="0"/>
              <a:t>, I</a:t>
            </a:r>
            <a:r>
              <a:rPr lang="en-US" dirty="0" err="1" smtClean="0"/>
              <a:t>ncluding</a:t>
            </a:r>
            <a:r>
              <a:rPr lang="en-US" dirty="0" smtClean="0"/>
              <a:t> student workload</a:t>
            </a:r>
          </a:p>
          <a:p>
            <a:r>
              <a:rPr lang="en-US" dirty="0" smtClean="0"/>
              <a:t>Online learning materials</a:t>
            </a:r>
            <a:endParaRPr lang="hr-HR" dirty="0" smtClean="0"/>
          </a:p>
          <a:p>
            <a:pPr lvl="1"/>
            <a:r>
              <a:rPr lang="en-US" dirty="0" smtClean="0"/>
              <a:t>adapted for individual student use</a:t>
            </a:r>
            <a:r>
              <a:rPr lang="hr-HR" dirty="0" smtClean="0"/>
              <a:t>, </a:t>
            </a:r>
            <a:r>
              <a:rPr lang="hr-HR" dirty="0" err="1" smtClean="0"/>
              <a:t>reviewed</a:t>
            </a:r>
            <a:r>
              <a:rPr lang="hr-HR" dirty="0" smtClean="0"/>
              <a:t> !</a:t>
            </a:r>
            <a:endParaRPr lang="en-US" dirty="0" smtClean="0"/>
          </a:p>
          <a:p>
            <a:r>
              <a:rPr lang="en-US" dirty="0" smtClean="0"/>
              <a:t>Other resources</a:t>
            </a:r>
            <a:endParaRPr lang="hr-HR" dirty="0" smtClean="0"/>
          </a:p>
          <a:p>
            <a:pPr lvl="1"/>
            <a:r>
              <a:rPr lang="hr-HR" dirty="0" smtClean="0"/>
              <a:t>„</a:t>
            </a:r>
            <a:r>
              <a:rPr lang="hr-HR" dirty="0" err="1" smtClean="0"/>
              <a:t>classic</a:t>
            </a:r>
            <a:r>
              <a:rPr lang="hr-HR" dirty="0" smtClean="0"/>
              <a:t>” </a:t>
            </a:r>
            <a:r>
              <a:rPr lang="en-US" dirty="0" smtClean="0"/>
              <a:t>literature, </a:t>
            </a:r>
            <a:r>
              <a:rPr lang="hr-HR" dirty="0" err="1" smtClean="0"/>
              <a:t>authorized</a:t>
            </a:r>
            <a:r>
              <a:rPr lang="hr-HR" dirty="0" smtClean="0"/>
              <a:t> </a:t>
            </a:r>
            <a:r>
              <a:rPr lang="en-US" dirty="0" smtClean="0"/>
              <a:t>materials</a:t>
            </a:r>
          </a:p>
          <a:p>
            <a:r>
              <a:rPr lang="en-US" dirty="0" smtClean="0"/>
              <a:t>Clear and precise instructions for online student work</a:t>
            </a:r>
          </a:p>
          <a:p>
            <a:r>
              <a:rPr lang="en-US" dirty="0" smtClean="0"/>
              <a:t>Plan and description of assessment</a:t>
            </a:r>
            <a:r>
              <a:rPr lang="hr-HR" dirty="0" smtClean="0"/>
              <a:t>, </a:t>
            </a:r>
            <a:r>
              <a:rPr lang="hr-HR" dirty="0" err="1" smtClean="0"/>
              <a:t>including</a:t>
            </a:r>
            <a:r>
              <a:rPr lang="hr-HR" dirty="0" smtClean="0"/>
              <a:t> </a:t>
            </a:r>
            <a:r>
              <a:rPr lang="hr-HR" dirty="0" err="1" smtClean="0"/>
              <a:t>criteria</a:t>
            </a:r>
            <a:endParaRPr lang="en-US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44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Assesment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Continuous assessment of interactions and discussions</a:t>
            </a:r>
          </a:p>
          <a:p>
            <a:endParaRPr lang="hr-HR" dirty="0" smtClean="0"/>
          </a:p>
          <a:p>
            <a:r>
              <a:rPr lang="en-US" dirty="0" smtClean="0"/>
              <a:t>Assessment of student work, e.g. homework, projects, etc.</a:t>
            </a:r>
          </a:p>
          <a:p>
            <a:pPr lvl="1"/>
            <a:r>
              <a:rPr lang="en-US" dirty="0" smtClean="0"/>
              <a:t>verification of authorship</a:t>
            </a:r>
          </a:p>
          <a:p>
            <a:endParaRPr lang="hr-HR" dirty="0" smtClean="0"/>
          </a:p>
          <a:p>
            <a:r>
              <a:rPr lang="en-US" dirty="0" smtClean="0"/>
              <a:t>Assessment in controlled environment, in presence of teaching staff</a:t>
            </a:r>
          </a:p>
          <a:p>
            <a:pPr lvl="1"/>
            <a:r>
              <a:rPr lang="en-US" dirty="0" smtClean="0"/>
              <a:t>On-site </a:t>
            </a:r>
          </a:p>
          <a:p>
            <a:pPr lvl="1"/>
            <a:r>
              <a:rPr lang="en-US" dirty="0" smtClean="0"/>
              <a:t>Video conference</a:t>
            </a:r>
          </a:p>
          <a:p>
            <a:pPr lvl="1"/>
            <a:r>
              <a:rPr lang="en-US" dirty="0" smtClean="0"/>
              <a:t>Online exam, with authentication and other security checks</a:t>
            </a:r>
          </a:p>
          <a:p>
            <a:pPr lvl="2"/>
            <a:r>
              <a:rPr lang="en-US" dirty="0" smtClean="0"/>
              <a:t>One-time testing, time limitation, IP control</a:t>
            </a:r>
          </a:p>
          <a:p>
            <a:pPr lvl="2"/>
            <a:endParaRPr lang="hr-HR" dirty="0"/>
          </a:p>
          <a:p>
            <a:r>
              <a:rPr lang="en-US" dirty="0" smtClean="0"/>
              <a:t>Grades available online, equal to other grades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30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Development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754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Curricula</a:t>
            </a:r>
            <a:r>
              <a:rPr lang="hr-HR" dirty="0" smtClean="0"/>
              <a:t> development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</a:p>
          <a:p>
            <a:r>
              <a:rPr lang="en-US" dirty="0" smtClean="0"/>
              <a:t>E-learning to support the expected outcomes</a:t>
            </a:r>
          </a:p>
          <a:p>
            <a:r>
              <a:rPr lang="en-US" dirty="0" smtClean="0"/>
              <a:t>Who are the students?</a:t>
            </a:r>
          </a:p>
          <a:p>
            <a:r>
              <a:rPr lang="en-US" dirty="0" smtClean="0"/>
              <a:t>Where are the students?</a:t>
            </a:r>
          </a:p>
          <a:p>
            <a:r>
              <a:rPr lang="en-US" dirty="0" smtClean="0"/>
              <a:t>Required technology</a:t>
            </a:r>
          </a:p>
          <a:p>
            <a:r>
              <a:rPr lang="en-US" dirty="0" smtClean="0"/>
              <a:t>Target employers and their expectations</a:t>
            </a:r>
            <a:endParaRPr lang="hr-HR" dirty="0" smtClean="0"/>
          </a:p>
          <a:p>
            <a:r>
              <a:rPr lang="hr-HR" dirty="0" smtClean="0"/>
              <a:t>…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662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Course</a:t>
            </a:r>
            <a:r>
              <a:rPr lang="hr-HR" dirty="0" smtClean="0"/>
              <a:t> development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  <a:p>
            <a:pPr lvl="1"/>
            <a:r>
              <a:rPr lang="en-US" dirty="0"/>
              <a:t>Performing needs analysis for the course/program</a:t>
            </a:r>
          </a:p>
          <a:p>
            <a:pPr lvl="1"/>
            <a:r>
              <a:rPr lang="en-US" dirty="0"/>
              <a:t>Developing a timeline for development process</a:t>
            </a:r>
          </a:p>
          <a:p>
            <a:pPr lvl="1"/>
            <a:r>
              <a:rPr lang="en-US" dirty="0"/>
              <a:t>Identifying resources required</a:t>
            </a:r>
          </a:p>
          <a:p>
            <a:endParaRPr lang="en-US" dirty="0" smtClean="0"/>
          </a:p>
          <a:p>
            <a:r>
              <a:rPr lang="en-US" dirty="0" smtClean="0"/>
              <a:t>Designing</a:t>
            </a:r>
            <a:endParaRPr lang="en-US" dirty="0"/>
          </a:p>
          <a:p>
            <a:pPr lvl="1"/>
            <a:r>
              <a:rPr lang="en-US" dirty="0"/>
              <a:t>Articulating outcomes</a:t>
            </a:r>
          </a:p>
          <a:p>
            <a:pPr lvl="1"/>
            <a:r>
              <a:rPr lang="en-US" dirty="0"/>
              <a:t>Identifying and developing assessment strategies</a:t>
            </a:r>
          </a:p>
          <a:p>
            <a:pPr lvl="1"/>
            <a:r>
              <a:rPr lang="en-US" dirty="0"/>
              <a:t>Chunking content</a:t>
            </a:r>
          </a:p>
          <a:p>
            <a:pPr lvl="1"/>
            <a:r>
              <a:rPr lang="en-US" dirty="0"/>
              <a:t>Developing instructional strategies</a:t>
            </a:r>
          </a:p>
          <a:p>
            <a:pPr lvl="1"/>
            <a:r>
              <a:rPr lang="en-US" dirty="0"/>
              <a:t>Collecting formative and summative feedback on the course </a:t>
            </a:r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0492" y="6495522"/>
            <a:ext cx="4339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http://techined.ualberta.ca/onlineblended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73227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Course</a:t>
            </a:r>
            <a:r>
              <a:rPr lang="hr-HR" dirty="0" smtClean="0"/>
              <a:t> development</a:t>
            </a:r>
            <a:r>
              <a:rPr lang="en-US" dirty="0" smtClean="0"/>
              <a:t> </a:t>
            </a:r>
            <a:r>
              <a:rPr lang="en-US" dirty="0"/>
              <a:t>(cont'd)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Building</a:t>
            </a:r>
            <a:endParaRPr lang="en-US" dirty="0"/>
          </a:p>
          <a:p>
            <a:pPr lvl="1"/>
            <a:r>
              <a:rPr lang="en-US" dirty="0"/>
              <a:t>Developing materials</a:t>
            </a:r>
          </a:p>
          <a:p>
            <a:pPr lvl="1"/>
            <a:r>
              <a:rPr lang="en-US" dirty="0"/>
              <a:t>Creating multi-media learning objects</a:t>
            </a:r>
          </a:p>
          <a:p>
            <a:pPr lvl="1"/>
            <a:r>
              <a:rPr lang="en-US" dirty="0"/>
              <a:t>Arranging and overseeing the building of the </a:t>
            </a:r>
            <a:r>
              <a:rPr lang="en-US" dirty="0" err="1"/>
              <a:t>eClass</a:t>
            </a:r>
            <a:r>
              <a:rPr lang="en-US" dirty="0"/>
              <a:t> course</a:t>
            </a:r>
          </a:p>
          <a:p>
            <a:endParaRPr lang="en-US" dirty="0" smtClean="0"/>
          </a:p>
          <a:p>
            <a:r>
              <a:rPr lang="en-US" dirty="0" smtClean="0"/>
              <a:t>Teaching</a:t>
            </a:r>
            <a:endParaRPr lang="en-US" dirty="0"/>
          </a:p>
          <a:p>
            <a:pPr lvl="1"/>
            <a:r>
              <a:rPr lang="en-US" dirty="0"/>
              <a:t>Training on using the tools needed to teach the course</a:t>
            </a:r>
          </a:p>
          <a:p>
            <a:pPr lvl="1"/>
            <a:r>
              <a:rPr lang="en-US" dirty="0"/>
              <a:t>Coaching and support for facilitating online discussion/activities</a:t>
            </a:r>
          </a:p>
          <a:p>
            <a:pPr lvl="1"/>
            <a:r>
              <a:rPr lang="en-US" dirty="0"/>
              <a:t>Providing ongoing support throughout the term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607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Migration of an existing study</a:t>
            </a:r>
          </a:p>
          <a:p>
            <a:pPr lvl="1"/>
            <a:r>
              <a:rPr lang="en-US" dirty="0" smtClean="0"/>
              <a:t>Undergraduate, graduate study</a:t>
            </a:r>
          </a:p>
          <a:p>
            <a:pPr lvl="1"/>
            <a:r>
              <a:rPr lang="en-US" dirty="0" smtClean="0"/>
              <a:t>Postgraduate specialist study</a:t>
            </a:r>
            <a:endParaRPr lang="hr-HR" dirty="0" smtClean="0"/>
          </a:p>
          <a:p>
            <a:pPr lvl="1"/>
            <a:r>
              <a:rPr lang="hr-HR" dirty="0" err="1" smtClean="0"/>
              <a:t>Postgraduate</a:t>
            </a:r>
            <a:r>
              <a:rPr lang="hr-HR" dirty="0" smtClean="0"/>
              <a:t> </a:t>
            </a:r>
            <a:r>
              <a:rPr lang="hr-HR" dirty="0" err="1" smtClean="0"/>
              <a:t>doctoral</a:t>
            </a:r>
            <a:r>
              <a:rPr lang="hr-HR" dirty="0" smtClean="0"/>
              <a:t> </a:t>
            </a:r>
            <a:r>
              <a:rPr lang="hr-HR" dirty="0" err="1" smtClean="0"/>
              <a:t>study</a:t>
            </a:r>
            <a:r>
              <a:rPr lang="en-US" dirty="0" smtClean="0"/>
              <a:t> </a:t>
            </a:r>
          </a:p>
          <a:p>
            <a:endParaRPr lang="hr-HR" dirty="0" smtClean="0"/>
          </a:p>
          <a:p>
            <a:r>
              <a:rPr lang="en-US" dirty="0" smtClean="0"/>
              <a:t>Develop a new study</a:t>
            </a:r>
          </a:p>
          <a:p>
            <a:pPr lvl="1"/>
            <a:r>
              <a:rPr lang="en-US" dirty="0" smtClean="0"/>
              <a:t>Interdisciplinary ?</a:t>
            </a:r>
          </a:p>
          <a:p>
            <a:pPr lvl="1"/>
            <a:r>
              <a:rPr lang="en-US" dirty="0" smtClean="0"/>
              <a:t>Level ?</a:t>
            </a:r>
          </a:p>
          <a:p>
            <a:pPr lvl="1"/>
            <a:r>
              <a:rPr lang="en-US" dirty="0" smtClean="0"/>
              <a:t>Domain ?</a:t>
            </a:r>
          </a:p>
          <a:p>
            <a:pPr lvl="2"/>
            <a:r>
              <a:rPr lang="en-US" dirty="0" smtClean="0"/>
              <a:t>Project management</a:t>
            </a:r>
          </a:p>
          <a:p>
            <a:pPr lvl="2"/>
            <a:r>
              <a:rPr lang="en-US" dirty="0" smtClean="0"/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MOOCs (Massive Open Online Courses)</a:t>
            </a:r>
          </a:p>
          <a:p>
            <a:pPr lvl="1"/>
            <a:r>
              <a:rPr lang="en-US" dirty="0" smtClean="0"/>
              <a:t>How massive ?</a:t>
            </a:r>
          </a:p>
          <a:p>
            <a:pPr lvl="1"/>
            <a:r>
              <a:rPr lang="en-US" dirty="0" smtClean="0"/>
              <a:t>Budget &amp; sponsor ?</a:t>
            </a:r>
            <a:endParaRPr lang="hr-HR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Pilot ?</a:t>
            </a:r>
          </a:p>
          <a:p>
            <a:pPr lvl="1"/>
            <a:r>
              <a:rPr lang="en-US" dirty="0" smtClean="0"/>
              <a:t>Basic course(s) – e.g. programming, basic math,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27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20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Postgraduate specialist studies at </a:t>
            </a:r>
            <a:r>
              <a:rPr lang="en-US" dirty="0" smtClean="0"/>
              <a:t>FER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University specialist postgraduate study </a:t>
            </a:r>
            <a:r>
              <a:rPr lang="en-US" dirty="0" err="1" smtClean="0"/>
              <a:t>programmes</a:t>
            </a:r>
            <a:endParaRPr lang="en-US" dirty="0" smtClean="0"/>
          </a:p>
          <a:p>
            <a:pPr lvl="1"/>
            <a:r>
              <a:rPr lang="en-US" dirty="0" smtClean="0"/>
              <a:t>normally take one to two years </a:t>
            </a:r>
          </a:p>
          <a:p>
            <a:pPr lvl="1"/>
            <a:r>
              <a:rPr lang="en-US" dirty="0" smtClean="0"/>
              <a:t>the academic degree of </a:t>
            </a:r>
            <a:r>
              <a:rPr lang="en-US" i="1" dirty="0" smtClean="0"/>
              <a:t>University Specialist </a:t>
            </a:r>
            <a:r>
              <a:rPr lang="en-US" dirty="0" smtClean="0"/>
              <a:t>with an indication of the field</a:t>
            </a:r>
          </a:p>
          <a:p>
            <a:pPr lvl="1"/>
            <a:r>
              <a:rPr lang="en-US" dirty="0" smtClean="0"/>
              <a:t>161 at the UNIZG out of which …</a:t>
            </a:r>
          </a:p>
          <a:p>
            <a:endParaRPr lang="en-US" dirty="0" smtClean="0"/>
          </a:p>
          <a:p>
            <a:r>
              <a:rPr lang="en-US" dirty="0" smtClean="0"/>
              <a:t>Postgraduate specialist study </a:t>
            </a:r>
            <a:r>
              <a:rPr lang="en-US" dirty="0" err="1" smtClean="0"/>
              <a:t>programmes</a:t>
            </a:r>
            <a:r>
              <a:rPr lang="en-US" dirty="0" smtClean="0"/>
              <a:t> at FER</a:t>
            </a:r>
          </a:p>
          <a:p>
            <a:pPr lvl="1"/>
            <a:r>
              <a:rPr lang="en-US" dirty="0" smtClean="0"/>
              <a:t>PSS in Information Security</a:t>
            </a:r>
          </a:p>
          <a:p>
            <a:pPr lvl="1"/>
            <a:r>
              <a:rPr lang="en-US" dirty="0" smtClean="0"/>
              <a:t>PSS in transformers</a:t>
            </a:r>
          </a:p>
          <a:p>
            <a:pPr lvl="1"/>
            <a:r>
              <a:rPr lang="en-US" dirty="0" smtClean="0"/>
              <a:t>PSS in electrical engineering systems in railways</a:t>
            </a:r>
          </a:p>
          <a:p>
            <a:pPr lvl="1"/>
            <a:r>
              <a:rPr lang="en-US" dirty="0" smtClean="0"/>
              <a:t>Multidisciplinary PSS in electronic communications market regulation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28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237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hr-HR" dirty="0" err="1" smtClean="0"/>
              <a:t>Example</a:t>
            </a:r>
            <a:r>
              <a:rPr lang="hr-HR" dirty="0" smtClean="0"/>
              <a:t>, </a:t>
            </a:r>
            <a:r>
              <a:rPr lang="en-US" dirty="0" smtClean="0"/>
              <a:t>PSS </a:t>
            </a:r>
            <a:r>
              <a:rPr lang="en-US" dirty="0"/>
              <a:t>in Information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Two</a:t>
            </a:r>
            <a:r>
              <a:rPr lang="hr-HR" dirty="0" smtClean="0"/>
              <a:t> </a:t>
            </a:r>
            <a:r>
              <a:rPr lang="hr-HR" dirty="0" err="1" smtClean="0"/>
              <a:t>semesters</a:t>
            </a:r>
            <a:r>
              <a:rPr lang="hr-HR" dirty="0" smtClean="0"/>
              <a:t> + </a:t>
            </a:r>
            <a:r>
              <a:rPr lang="hr-HR" dirty="0" err="1" smtClean="0"/>
              <a:t>specialist</a:t>
            </a:r>
            <a:r>
              <a:rPr lang="hr-HR" dirty="0" smtClean="0"/>
              <a:t> </a:t>
            </a:r>
            <a:r>
              <a:rPr lang="hr-HR" dirty="0" err="1" smtClean="0"/>
              <a:t>thesis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third</a:t>
            </a:r>
            <a:r>
              <a:rPr lang="hr-HR" dirty="0" smtClean="0"/>
              <a:t> </a:t>
            </a:r>
            <a:r>
              <a:rPr lang="hr-HR" dirty="0" err="1" smtClean="0"/>
              <a:t>semester</a:t>
            </a:r>
            <a:endParaRPr lang="hr-HR" dirty="0" smtClean="0"/>
          </a:p>
          <a:p>
            <a:r>
              <a:rPr lang="hr-HR" dirty="0" smtClean="0"/>
              <a:t>60 ECTS = </a:t>
            </a:r>
          </a:p>
          <a:p>
            <a:pPr lvl="1"/>
            <a:r>
              <a:rPr lang="hr-HR" dirty="0" smtClean="0"/>
              <a:t>18 ECTS </a:t>
            </a:r>
            <a:r>
              <a:rPr lang="hr-HR" dirty="0" err="1" smtClean="0"/>
              <a:t>obligatory</a:t>
            </a:r>
            <a:r>
              <a:rPr lang="hr-HR" dirty="0" smtClean="0"/>
              <a:t> </a:t>
            </a:r>
            <a:r>
              <a:rPr lang="hr-HR" dirty="0" err="1" smtClean="0"/>
              <a:t>courses</a:t>
            </a:r>
            <a:r>
              <a:rPr lang="hr-HR" dirty="0" smtClean="0"/>
              <a:t> (3 / 3)</a:t>
            </a:r>
          </a:p>
          <a:p>
            <a:pPr lvl="1"/>
            <a:r>
              <a:rPr lang="hr-HR" dirty="0" smtClean="0"/>
              <a:t>18 ECTS </a:t>
            </a:r>
            <a:r>
              <a:rPr lang="hr-HR" dirty="0" err="1" smtClean="0"/>
              <a:t>elective</a:t>
            </a:r>
            <a:r>
              <a:rPr lang="hr-HR" dirty="0" smtClean="0"/>
              <a:t> </a:t>
            </a:r>
            <a:r>
              <a:rPr lang="hr-HR" dirty="0" err="1" smtClean="0"/>
              <a:t>courses</a:t>
            </a:r>
            <a:r>
              <a:rPr lang="hr-HR" dirty="0" smtClean="0"/>
              <a:t> (3 / 9)</a:t>
            </a:r>
          </a:p>
          <a:p>
            <a:pPr lvl="1"/>
            <a:r>
              <a:rPr lang="hr-HR" dirty="0" smtClean="0"/>
              <a:t>24 ECTS </a:t>
            </a:r>
            <a:r>
              <a:rPr lang="hr-HR" dirty="0" err="1"/>
              <a:t>specialist</a:t>
            </a:r>
            <a:r>
              <a:rPr lang="hr-HR" dirty="0"/>
              <a:t> </a:t>
            </a:r>
            <a:r>
              <a:rPr lang="hr-HR" dirty="0" err="1"/>
              <a:t>thesis</a:t>
            </a:r>
            <a:r>
              <a:rPr lang="hr-HR" dirty="0"/>
              <a:t> </a:t>
            </a:r>
            <a:endParaRPr lang="hr-HR" dirty="0" smtClean="0"/>
          </a:p>
          <a:p>
            <a:r>
              <a:rPr lang="hr-HR" dirty="0" err="1"/>
              <a:t>univ</a:t>
            </a:r>
            <a:r>
              <a:rPr lang="hr-HR" dirty="0"/>
              <a:t>. </a:t>
            </a:r>
            <a:r>
              <a:rPr lang="hr-HR" dirty="0" err="1"/>
              <a:t>spec</a:t>
            </a:r>
            <a:r>
              <a:rPr lang="hr-HR" dirty="0"/>
              <a:t>. </a:t>
            </a:r>
            <a:r>
              <a:rPr lang="hr-HR" dirty="0" err="1"/>
              <a:t>secur</a:t>
            </a:r>
            <a:r>
              <a:rPr lang="hr-HR" dirty="0"/>
              <a:t>. inf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pPr lvl="1"/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29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414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General </a:t>
            </a:r>
            <a:r>
              <a:rPr lang="hr-HR" dirty="0" err="1" smtClean="0"/>
              <a:t>strategies</a:t>
            </a:r>
            <a:endParaRPr lang="hr-HR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D0F29721-4D16-4B88-B40E-33FA461E6C38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649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New specialist study - </a:t>
            </a:r>
            <a:r>
              <a:rPr lang="en-US" smtClean="0"/>
              <a:t>Interdisciplinary, massive, …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Project management ?</a:t>
            </a:r>
            <a:r>
              <a:rPr lang="hr-HR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Project Management</a:t>
            </a:r>
            <a:r>
              <a:rPr lang="hr-HR" dirty="0" smtClean="0"/>
              <a:t> Fundamentals, </a:t>
            </a:r>
          </a:p>
          <a:p>
            <a:pPr lvl="1"/>
            <a:r>
              <a:rPr lang="en-US" dirty="0" smtClean="0"/>
              <a:t>The Project Management Lifecycle</a:t>
            </a:r>
          </a:p>
          <a:p>
            <a:pPr lvl="1"/>
            <a:r>
              <a:rPr lang="en-US" dirty="0" smtClean="0"/>
              <a:t>Managing Project Teams</a:t>
            </a:r>
            <a:endParaRPr lang="hr-HR" dirty="0" smtClean="0"/>
          </a:p>
          <a:p>
            <a:pPr lvl="1"/>
            <a:r>
              <a:rPr lang="en-US" dirty="0" smtClean="0"/>
              <a:t>Managing Project Communication</a:t>
            </a:r>
          </a:p>
          <a:p>
            <a:pPr lvl="1"/>
            <a:r>
              <a:rPr lang="en-US" dirty="0" smtClean="0"/>
              <a:t>Project Initiation and Planning</a:t>
            </a:r>
          </a:p>
          <a:p>
            <a:pPr lvl="1"/>
            <a:r>
              <a:rPr lang="en-US" dirty="0" smtClean="0"/>
              <a:t>Managing Project Scope</a:t>
            </a:r>
          </a:p>
          <a:p>
            <a:pPr lvl="1"/>
            <a:r>
              <a:rPr lang="en-US" dirty="0" smtClean="0"/>
              <a:t>Managing Project Scheduling</a:t>
            </a:r>
          </a:p>
          <a:p>
            <a:pPr lvl="1"/>
            <a:r>
              <a:rPr lang="en-US" dirty="0" smtClean="0"/>
              <a:t>Managing Project Resources</a:t>
            </a:r>
          </a:p>
          <a:p>
            <a:pPr lvl="1"/>
            <a:r>
              <a:rPr lang="en-US" dirty="0" smtClean="0"/>
              <a:t>Managing Project Quality</a:t>
            </a:r>
          </a:p>
          <a:p>
            <a:pPr lvl="1"/>
            <a:r>
              <a:rPr lang="en-US" dirty="0" smtClean="0"/>
              <a:t>Managing Project Risk</a:t>
            </a:r>
          </a:p>
          <a:p>
            <a:pPr lvl="1"/>
            <a:r>
              <a:rPr lang="en-US" dirty="0" smtClean="0"/>
              <a:t>Managing Project Procurement</a:t>
            </a:r>
          </a:p>
          <a:p>
            <a:pPr lvl="1"/>
            <a:r>
              <a:rPr lang="en-US" dirty="0" smtClean="0"/>
              <a:t>Managing Project Execution</a:t>
            </a:r>
          </a:p>
          <a:p>
            <a:pPr lvl="1"/>
            <a:r>
              <a:rPr lang="en-US" dirty="0" smtClean="0"/>
              <a:t>Managing Project Control &amp; Closure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err="1" smtClean="0"/>
              <a:t>Topics</a:t>
            </a:r>
            <a:r>
              <a:rPr lang="hr-HR" dirty="0" smtClean="0"/>
              <a:t> </a:t>
            </a:r>
            <a:r>
              <a:rPr lang="hr-HR" dirty="0" err="1" smtClean="0"/>
              <a:t>defined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ACM/AIS IS 2010 </a:t>
            </a:r>
            <a:r>
              <a:rPr lang="hr-HR" dirty="0" err="1" smtClean="0"/>
              <a:t>curriculum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248F-DE9D-4B58-88A4-3E8356441F6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603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Prospective</a:t>
            </a:r>
            <a:r>
              <a:rPr lang="hr-HR" dirty="0" smtClean="0"/>
              <a:t> PM </a:t>
            </a:r>
            <a:r>
              <a:rPr lang="hr-HR" dirty="0" err="1" smtClean="0"/>
              <a:t>courses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Management Fundamentals</a:t>
            </a:r>
          </a:p>
          <a:p>
            <a:r>
              <a:rPr lang="en-US" dirty="0" smtClean="0"/>
              <a:t>Management, Leadership and Team Building</a:t>
            </a:r>
          </a:p>
          <a:p>
            <a:r>
              <a:rPr lang="en-US" dirty="0" smtClean="0"/>
              <a:t>Project Scope and Quality Management</a:t>
            </a:r>
          </a:p>
          <a:p>
            <a:r>
              <a:rPr lang="en-US" dirty="0" smtClean="0"/>
              <a:t>Planning and Scheduling</a:t>
            </a:r>
          </a:p>
          <a:p>
            <a:r>
              <a:rPr lang="en-US" dirty="0" smtClean="0"/>
              <a:t>Project Execution and Control</a:t>
            </a:r>
          </a:p>
          <a:p>
            <a:r>
              <a:rPr lang="en-US" dirty="0" smtClean="0"/>
              <a:t>Risk Management</a:t>
            </a:r>
          </a:p>
          <a:p>
            <a:r>
              <a:rPr lang="en-US" dirty="0" smtClean="0"/>
              <a:t>Project Cost and Procurement Management</a:t>
            </a:r>
          </a:p>
          <a:p>
            <a:r>
              <a:rPr lang="hr-HR" dirty="0" err="1" smtClean="0"/>
              <a:t>..</a:t>
            </a:r>
            <a:r>
              <a:rPr lang="hr-HR" dirty="0" smtClean="0"/>
              <a:t>.</a:t>
            </a:r>
            <a:endParaRPr lang="en-US" dirty="0" smtClean="0"/>
          </a:p>
          <a:p>
            <a:r>
              <a:rPr lang="en-US" dirty="0" smtClean="0"/>
              <a:t>Agile management</a:t>
            </a:r>
          </a:p>
          <a:p>
            <a:r>
              <a:rPr lang="en-US" dirty="0" smtClean="0"/>
              <a:t>Program </a:t>
            </a:r>
            <a:r>
              <a:rPr lang="en-US" dirty="0" err="1" smtClean="0"/>
              <a:t>Mgt</a:t>
            </a:r>
            <a:r>
              <a:rPr lang="en-US" dirty="0" smtClean="0"/>
              <a:t>, Portfolio </a:t>
            </a:r>
            <a:r>
              <a:rPr lang="en-US" dirty="0" err="1" smtClean="0"/>
              <a:t>Mgt</a:t>
            </a:r>
            <a:r>
              <a:rPr lang="en-US" dirty="0" smtClean="0"/>
              <a:t> and PM Office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D0F29721-4D16-4B88-B40E-33FA461E6C38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31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02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Implementation</a:t>
            </a:r>
            <a:endParaRPr lang="hr-HR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32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767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Requirements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Infrastructure available at the institution(s)?</a:t>
            </a:r>
          </a:p>
          <a:p>
            <a:pPr lvl="1"/>
            <a:r>
              <a:rPr lang="en-US" dirty="0" smtClean="0"/>
              <a:t>LAN, WLAN, TCR, Polycom PVX, …</a:t>
            </a:r>
          </a:p>
          <a:p>
            <a:r>
              <a:rPr lang="en-US" dirty="0" smtClean="0"/>
              <a:t>Available technology (software, hardware) ?</a:t>
            </a:r>
          </a:p>
          <a:p>
            <a:pPr lvl="1"/>
            <a:r>
              <a:rPr lang="en-US" dirty="0" smtClean="0"/>
              <a:t>LMS: Moodle, </a:t>
            </a:r>
            <a:r>
              <a:rPr lang="en-US" dirty="0" err="1" smtClean="0"/>
              <a:t>AHyCo</a:t>
            </a:r>
            <a:r>
              <a:rPr lang="en-US" dirty="0" smtClean="0"/>
              <a:t>, </a:t>
            </a:r>
            <a:r>
              <a:rPr lang="en-US" dirty="0" err="1" smtClean="0"/>
              <a:t>MudRI</a:t>
            </a:r>
            <a:endParaRPr lang="en-US" dirty="0" smtClean="0"/>
          </a:p>
          <a:p>
            <a:pPr lvl="1"/>
            <a:r>
              <a:rPr lang="en-US" dirty="0" smtClean="0"/>
              <a:t>DMS: Quilt CMS, </a:t>
            </a:r>
            <a:r>
              <a:rPr lang="en-US" dirty="0" err="1" smtClean="0"/>
              <a:t>Sharepoint</a:t>
            </a:r>
            <a:r>
              <a:rPr lang="en-US" dirty="0" smtClean="0"/>
              <a:t>, …, e-portfolio (SRCE)</a:t>
            </a:r>
          </a:p>
          <a:p>
            <a:r>
              <a:rPr lang="en-US" dirty="0" smtClean="0"/>
              <a:t>Knowledge and competencies at the institution(s)?</a:t>
            </a:r>
          </a:p>
          <a:p>
            <a:pPr lvl="1"/>
            <a:r>
              <a:rPr lang="en-US" dirty="0" smtClean="0"/>
              <a:t>Yes</a:t>
            </a:r>
            <a:r>
              <a:rPr lang="hr-HR" dirty="0" smtClean="0"/>
              <a:t>, </a:t>
            </a:r>
            <a:r>
              <a:rPr lang="hr-HR" dirty="0" err="1" smtClean="0"/>
              <a:t>practical</a:t>
            </a:r>
            <a:r>
              <a:rPr lang="hr-HR" dirty="0" smtClean="0"/>
              <a:t> </a:t>
            </a:r>
            <a:r>
              <a:rPr lang="hr-HR" dirty="0" err="1" smtClean="0"/>
              <a:t>experience</a:t>
            </a:r>
            <a:r>
              <a:rPr lang="hr-HR" dirty="0" smtClean="0"/>
              <a:t> </a:t>
            </a:r>
            <a:r>
              <a:rPr lang="en-US" dirty="0" smtClean="0"/>
              <a:t>+ yet2come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dirty="0" smtClean="0"/>
              <a:t>Current level of support to the students and the teachers ?</a:t>
            </a:r>
          </a:p>
          <a:p>
            <a:pPr lvl="1"/>
            <a:r>
              <a:rPr lang="en-US" dirty="0" smtClean="0"/>
              <a:t>Student IS (ISVU), Information Support Centre (CIP), </a:t>
            </a:r>
            <a:r>
              <a:rPr lang="hr-HR" dirty="0" err="1" smtClean="0"/>
              <a:t>Library</a:t>
            </a:r>
            <a:r>
              <a:rPr lang="hr-HR" dirty="0" smtClean="0"/>
              <a:t> &amp; online </a:t>
            </a:r>
            <a:r>
              <a:rPr lang="hr-HR" dirty="0" err="1" smtClean="0"/>
              <a:t>catalog</a:t>
            </a:r>
            <a:endParaRPr lang="en-US" dirty="0" smtClean="0"/>
          </a:p>
          <a:p>
            <a:r>
              <a:rPr lang="en-US" dirty="0" smtClean="0"/>
              <a:t>What decisions must be made to start an online course / study ?</a:t>
            </a:r>
          </a:p>
          <a:p>
            <a:pPr lvl="1"/>
            <a:r>
              <a:rPr lang="en-US" dirty="0" smtClean="0"/>
              <a:t>Faculty Council – Council of Technical Area - University Senate / Ministry</a:t>
            </a:r>
          </a:p>
          <a:p>
            <a:r>
              <a:rPr lang="en-US" dirty="0" smtClean="0"/>
              <a:t>Other ?</a:t>
            </a:r>
          </a:p>
          <a:p>
            <a:pPr lvl="1"/>
            <a:r>
              <a:rPr lang="en-US" dirty="0" smtClean="0"/>
              <a:t>Budget for development of courses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33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490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and </a:t>
            </a:r>
            <a:r>
              <a:rPr lang="en-US" dirty="0" smtClean="0"/>
              <a:t>competences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Roles and competences</a:t>
            </a:r>
            <a:endParaRPr lang="hr-HR" dirty="0" smtClean="0"/>
          </a:p>
          <a:p>
            <a:pPr lvl="1"/>
            <a:r>
              <a:rPr lang="en-US" dirty="0" smtClean="0"/>
              <a:t>Subject-matter expert / Teacher</a:t>
            </a:r>
          </a:p>
          <a:p>
            <a:pPr lvl="1"/>
            <a:r>
              <a:rPr lang="en-US" dirty="0" smtClean="0"/>
              <a:t>Graphical designer</a:t>
            </a:r>
          </a:p>
          <a:p>
            <a:pPr lvl="1"/>
            <a:r>
              <a:rPr lang="en-US" dirty="0" smtClean="0"/>
              <a:t>Web designer</a:t>
            </a:r>
          </a:p>
          <a:p>
            <a:pPr lvl="1"/>
            <a:r>
              <a:rPr lang="en-US" dirty="0" smtClean="0"/>
              <a:t>Media designer</a:t>
            </a:r>
          </a:p>
          <a:p>
            <a:pPr lvl="1"/>
            <a:r>
              <a:rPr lang="en-US" dirty="0" smtClean="0"/>
              <a:t>Programmer</a:t>
            </a:r>
          </a:p>
          <a:p>
            <a:pPr lvl="1"/>
            <a:r>
              <a:rPr lang="en-US" dirty="0" smtClean="0"/>
              <a:t>Multimedia expert (video conference support)</a:t>
            </a:r>
          </a:p>
          <a:p>
            <a:pPr lvl="1"/>
            <a:r>
              <a:rPr lang="en-US" dirty="0" smtClean="0"/>
              <a:t>User support for students &amp; teachers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err="1" smtClean="0"/>
              <a:t>Skills</a:t>
            </a:r>
            <a:r>
              <a:rPr lang="hr-HR" dirty="0" smtClean="0"/>
              <a:t> development</a:t>
            </a:r>
            <a:endParaRPr lang="hr-HR" dirty="0"/>
          </a:p>
          <a:p>
            <a:pPr lvl="1"/>
            <a:r>
              <a:rPr lang="hr-HR" dirty="0"/>
              <a:t>E-</a:t>
            </a:r>
            <a:r>
              <a:rPr lang="hr-HR" dirty="0" err="1"/>
              <a:t>learning</a:t>
            </a:r>
            <a:r>
              <a:rPr lang="hr-HR" dirty="0"/>
              <a:t> </a:t>
            </a:r>
            <a:r>
              <a:rPr lang="hr-HR" dirty="0" err="1" smtClean="0"/>
              <a:t>Academy</a:t>
            </a:r>
            <a:r>
              <a:rPr lang="hr-HR" dirty="0" smtClean="0"/>
              <a:t> - MOOC </a:t>
            </a:r>
            <a:r>
              <a:rPr lang="hr-HR" dirty="0"/>
              <a:t>„Online </a:t>
            </a:r>
            <a:r>
              <a:rPr lang="hr-HR" dirty="0" err="1"/>
              <a:t>course</a:t>
            </a:r>
            <a:r>
              <a:rPr lang="hr-HR" dirty="0"/>
              <a:t> development”,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Moodle</a:t>
            </a:r>
            <a:endParaRPr lang="hr-HR" dirty="0"/>
          </a:p>
          <a:p>
            <a:pPr lvl="1"/>
            <a:r>
              <a:rPr lang="hr-HR" dirty="0">
                <a:hlinkClick r:id="rId2"/>
              </a:rPr>
              <a:t>http://www.carnet.hr/loomen/moodle_mooc</a:t>
            </a:r>
            <a:r>
              <a:rPr lang="hr-HR" dirty="0"/>
              <a:t> (</a:t>
            </a:r>
            <a:r>
              <a:rPr lang="hr-HR" dirty="0" err="1"/>
              <a:t>in</a:t>
            </a:r>
            <a:r>
              <a:rPr lang="hr-HR" dirty="0"/>
              <a:t> Croatian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34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309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[running] </a:t>
            </a:r>
            <a:r>
              <a:rPr lang="hr-HR" dirty="0" err="1" smtClean="0"/>
              <a:t>Income</a:t>
            </a:r>
            <a:r>
              <a:rPr lang="hr-HR" dirty="0" smtClean="0"/>
              <a:t>, </a:t>
            </a:r>
            <a:r>
              <a:rPr lang="hr-HR" dirty="0" err="1" smtClean="0"/>
              <a:t>Costs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Benefits</a:t>
            </a:r>
            <a:r>
              <a:rPr lang="en-US" dirty="0" smtClean="0"/>
              <a:t> </a:t>
            </a:r>
            <a:r>
              <a:rPr lang="hr-HR" dirty="0" smtClean="0"/>
              <a:t>– </a:t>
            </a:r>
            <a:r>
              <a:rPr lang="hr-HR" dirty="0" err="1" smtClean="0"/>
              <a:t>current</a:t>
            </a:r>
            <a:r>
              <a:rPr lang="hr-HR" dirty="0" smtClean="0"/>
              <a:t> &amp; </a:t>
            </a:r>
            <a:r>
              <a:rPr lang="hr-HR" dirty="0" err="1" smtClean="0"/>
              <a:t>estimated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35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77092613"/>
              </p:ext>
            </p:extLst>
          </p:nvPr>
        </p:nvGraphicFramePr>
        <p:xfrm>
          <a:off x="956556" y="908050"/>
          <a:ext cx="8092014" cy="5319938"/>
        </p:xfrm>
        <a:graphic>
          <a:graphicData uri="http://schemas.openxmlformats.org/presentationml/2006/ole">
            <p:oleObj spid="_x0000_s1039" name="Worksheet" r:id="rId4" imgW="3781475" imgH="2486025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1171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Development </a:t>
            </a:r>
            <a:r>
              <a:rPr lang="hr-HR" dirty="0" err="1" smtClean="0"/>
              <a:t>costs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88" y="908050"/>
            <a:ext cx="9558337" cy="5949950"/>
          </a:xfrm>
        </p:spPr>
        <p:txBody>
          <a:bodyPr>
            <a:normAutofit lnSpcReduction="10000"/>
          </a:bodyPr>
          <a:lstStyle/>
          <a:p>
            <a:pPr lvl="1"/>
            <a:r>
              <a:rPr lang="hr-HR" dirty="0" smtClean="0"/>
              <a:t>data </a:t>
            </a:r>
            <a:r>
              <a:rPr lang="hr-HR" dirty="0" err="1" smtClean="0"/>
              <a:t>from</a:t>
            </a:r>
            <a:r>
              <a:rPr lang="hr-HR" dirty="0" smtClean="0"/>
              <a:t> 249 </a:t>
            </a:r>
            <a:r>
              <a:rPr lang="hr-HR" dirty="0" err="1" smtClean="0"/>
              <a:t>orgs</a:t>
            </a:r>
            <a:r>
              <a:rPr lang="hr-HR" dirty="0" smtClean="0"/>
              <a:t> &amp; 3947 </a:t>
            </a:r>
            <a:r>
              <a:rPr lang="hr-HR" dirty="0" err="1" smtClean="0"/>
              <a:t>professionals</a:t>
            </a:r>
            <a:r>
              <a:rPr lang="hr-HR" dirty="0" smtClean="0"/>
              <a:t>, </a:t>
            </a:r>
            <a:r>
              <a:rPr lang="hr-HR" dirty="0" err="1" smtClean="0"/>
              <a:t>content</a:t>
            </a:r>
            <a:r>
              <a:rPr lang="hr-HR" dirty="0" smtClean="0"/>
              <a:t> </a:t>
            </a:r>
            <a:r>
              <a:rPr lang="hr-HR" dirty="0" err="1" smtClean="0"/>
              <a:t>consumed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20M </a:t>
            </a:r>
            <a:r>
              <a:rPr lang="hr-HR" dirty="0" err="1" smtClean="0"/>
              <a:t>learners</a:t>
            </a:r>
            <a:endParaRPr lang="hr-HR" dirty="0" smtClean="0"/>
          </a:p>
          <a:p>
            <a:pPr lvl="2"/>
            <a:r>
              <a:rPr lang="hr-HR" dirty="0" smtClean="0"/>
              <a:t>http</a:t>
            </a:r>
            <a:r>
              <a:rPr lang="hr-HR" dirty="0"/>
              <a:t>://www.slideshare.net/bchapman_utah/how-long-does-it-take-to-create-learning</a:t>
            </a:r>
            <a:endParaRPr lang="hr-HR" dirty="0" smtClean="0"/>
          </a:p>
          <a:p>
            <a:pPr marL="342900" lvl="1" indent="-342900">
              <a:buFont typeface="Symbol" pitchFamily="18" charset="2"/>
              <a:buChar char="¨"/>
            </a:pPr>
            <a:endParaRPr lang="hr-HR" dirty="0" smtClean="0"/>
          </a:p>
          <a:p>
            <a:pPr marL="342900" lvl="1" indent="-342900">
              <a:buFont typeface="Symbol" pitchFamily="18" charset="2"/>
              <a:buChar char="¨"/>
            </a:pPr>
            <a:endParaRPr lang="hr-HR" dirty="0" smtClean="0"/>
          </a:p>
          <a:p>
            <a:pPr marL="342900" lvl="1" indent="-342900">
              <a:buFont typeface="Symbol" pitchFamily="18" charset="2"/>
              <a:buChar char="¨"/>
            </a:pPr>
            <a:endParaRPr lang="hr-HR" dirty="0" smtClean="0"/>
          </a:p>
          <a:p>
            <a:pPr marL="342900" lvl="1" indent="-342900">
              <a:buFont typeface="Symbol" pitchFamily="18" charset="2"/>
              <a:buChar char="¨"/>
            </a:pPr>
            <a:endParaRPr lang="hr-HR" dirty="0" smtClean="0"/>
          </a:p>
          <a:p>
            <a:pPr marL="342900" lvl="1" indent="-342900">
              <a:buFont typeface="Symbol" pitchFamily="18" charset="2"/>
              <a:buChar char="¨"/>
            </a:pPr>
            <a:endParaRPr lang="hr-HR" dirty="0" smtClean="0"/>
          </a:p>
          <a:p>
            <a:pPr marL="342900" lvl="1" indent="-342900">
              <a:buFont typeface="Symbol" pitchFamily="18" charset="2"/>
              <a:buChar char="¨"/>
            </a:pPr>
            <a:endParaRPr lang="hr-HR" dirty="0" smtClean="0"/>
          </a:p>
          <a:p>
            <a:pPr marL="342900" lvl="1" indent="-342900">
              <a:buFont typeface="Symbol" pitchFamily="18" charset="2"/>
              <a:buChar char="¨"/>
            </a:pPr>
            <a:endParaRPr lang="hr-HR" dirty="0" smtClean="0"/>
          </a:p>
          <a:p>
            <a:pPr marL="342900" lvl="1" indent="-342900">
              <a:buFont typeface="Symbol" pitchFamily="18" charset="2"/>
              <a:buChar char="¨"/>
            </a:pPr>
            <a:endParaRPr lang="hr-HR" dirty="0" smtClean="0"/>
          </a:p>
          <a:p>
            <a:pPr marL="342900" lvl="1" indent="-342900">
              <a:buFont typeface="Symbol" pitchFamily="18" charset="2"/>
              <a:buChar char="¨"/>
            </a:pPr>
            <a:endParaRPr lang="hr-HR" dirty="0" smtClean="0"/>
          </a:p>
          <a:p>
            <a:pPr lvl="1">
              <a:buNone/>
            </a:pPr>
            <a:endParaRPr lang="hr-HR" dirty="0" smtClean="0"/>
          </a:p>
          <a:p>
            <a:pPr lvl="1"/>
            <a:r>
              <a:rPr lang="hr-HR" dirty="0" err="1" smtClean="0"/>
              <a:t>would</a:t>
            </a:r>
            <a:r>
              <a:rPr lang="hr-HR" dirty="0" smtClean="0"/>
              <a:t> </a:t>
            </a:r>
            <a:r>
              <a:rPr lang="hr-HR" dirty="0" smtClean="0"/>
              <a:t>it </a:t>
            </a:r>
            <a:r>
              <a:rPr lang="hr-HR" dirty="0" err="1" smtClean="0"/>
              <a:t>pay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for </a:t>
            </a:r>
            <a:endParaRPr lang="hr-HR" dirty="0" smtClean="0"/>
          </a:p>
          <a:p>
            <a:pPr lvl="2"/>
            <a:r>
              <a:rPr lang="hr-HR" dirty="0" smtClean="0"/>
              <a:t>12 </a:t>
            </a:r>
            <a:r>
              <a:rPr lang="hr-HR" dirty="0" err="1" smtClean="0"/>
              <a:t>courses</a:t>
            </a:r>
            <a:r>
              <a:rPr lang="hr-HR" dirty="0" smtClean="0"/>
              <a:t> * 16 </a:t>
            </a:r>
            <a:r>
              <a:rPr lang="hr-HR" dirty="0" err="1" smtClean="0"/>
              <a:t>kEUR</a:t>
            </a:r>
            <a:r>
              <a:rPr lang="hr-HR" dirty="0" smtClean="0"/>
              <a:t> +20% </a:t>
            </a:r>
            <a:r>
              <a:rPr lang="hr-HR" dirty="0" err="1" smtClean="0"/>
              <a:t>curriculum</a:t>
            </a:r>
            <a:r>
              <a:rPr lang="hr-HR" dirty="0" smtClean="0"/>
              <a:t> + 60 </a:t>
            </a:r>
            <a:r>
              <a:rPr lang="hr-HR" dirty="0" err="1" smtClean="0"/>
              <a:t>kEUR</a:t>
            </a:r>
            <a:r>
              <a:rPr lang="hr-HR" dirty="0" smtClean="0"/>
              <a:t> </a:t>
            </a:r>
            <a:r>
              <a:rPr lang="hr-HR" dirty="0" err="1" smtClean="0"/>
              <a:t>fixed</a:t>
            </a:r>
            <a:r>
              <a:rPr lang="hr-HR" dirty="0" smtClean="0"/>
              <a:t> </a:t>
            </a:r>
            <a:r>
              <a:rPr lang="hr-HR" b="1" dirty="0" smtClean="0"/>
              <a:t>= </a:t>
            </a:r>
            <a:r>
              <a:rPr lang="hr-HR" b="1" dirty="0" err="1" smtClean="0"/>
              <a:t>cca</a:t>
            </a:r>
            <a:r>
              <a:rPr lang="hr-HR" b="1" dirty="0" smtClean="0"/>
              <a:t> </a:t>
            </a:r>
            <a:r>
              <a:rPr lang="hr-HR" b="1" dirty="0" smtClean="0"/>
              <a:t>290 </a:t>
            </a:r>
            <a:r>
              <a:rPr lang="hr-HR" b="1" dirty="0" err="1" smtClean="0"/>
              <a:t>kEUR</a:t>
            </a:r>
            <a:endParaRPr lang="hr-HR" b="1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248F-DE9D-4B58-88A4-3E8356441F6E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0409" y="1700808"/>
            <a:ext cx="5956755" cy="39183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85148" y="1700808"/>
            <a:ext cx="3402481" cy="391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721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Development </a:t>
            </a:r>
            <a:r>
              <a:rPr lang="hr-HR" dirty="0" smtClean="0"/>
              <a:t>as </a:t>
            </a:r>
            <a:r>
              <a:rPr lang="hr-HR" dirty="0" err="1" smtClean="0"/>
              <a:t>an</a:t>
            </a:r>
            <a:r>
              <a:rPr lang="hr-HR" dirty="0" smtClean="0"/>
              <a:t> Erasmus+ </a:t>
            </a:r>
            <a:r>
              <a:rPr lang="hr-HR" dirty="0" err="1" smtClean="0"/>
              <a:t>project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37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46654986"/>
              </p:ext>
            </p:extLst>
          </p:nvPr>
        </p:nvGraphicFramePr>
        <p:xfrm>
          <a:off x="1136576" y="915447"/>
          <a:ext cx="7920880" cy="5321841"/>
        </p:xfrm>
        <a:graphic>
          <a:graphicData uri="http://schemas.openxmlformats.org/presentationml/2006/ole">
            <p:oleObj spid="_x0000_s3080" name="Worksheet" r:id="rId4" imgW="4267290" imgH="2867130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6987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Risks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interest</a:t>
            </a:r>
          </a:p>
          <a:p>
            <a:pPr lvl="1"/>
            <a:r>
              <a:rPr lang="en-US" dirty="0"/>
              <a:t>Students – attractiveness, tuition fees</a:t>
            </a:r>
            <a:r>
              <a:rPr lang="hr-HR" dirty="0"/>
              <a:t>, </a:t>
            </a:r>
            <a:r>
              <a:rPr lang="en-US" dirty="0" smtClean="0"/>
              <a:t>competition</a:t>
            </a:r>
            <a:r>
              <a:rPr lang="hr-HR" dirty="0" smtClean="0"/>
              <a:t>, … </a:t>
            </a:r>
            <a:r>
              <a:rPr lang="hr-HR" dirty="0"/>
              <a:t>?</a:t>
            </a:r>
            <a:endParaRPr lang="en-US" dirty="0"/>
          </a:p>
          <a:p>
            <a:pPr lvl="1"/>
            <a:r>
              <a:rPr lang="en-US" dirty="0" smtClean="0"/>
              <a:t>Teachers  - required skills, preparation, effort, … ?</a:t>
            </a:r>
          </a:p>
          <a:p>
            <a:pPr lvl="1"/>
            <a:r>
              <a:rPr lang="en-US" dirty="0" smtClean="0"/>
              <a:t>Institution authorities – fear of „bad reputation”,</a:t>
            </a:r>
            <a:r>
              <a:rPr lang="hr-HR" dirty="0" smtClean="0"/>
              <a:t> …</a:t>
            </a:r>
            <a:r>
              <a:rPr lang="en-US" dirty="0" smtClean="0"/>
              <a:t> ?</a:t>
            </a:r>
          </a:p>
          <a:p>
            <a:endParaRPr lang="hr-HR" dirty="0" smtClean="0"/>
          </a:p>
          <a:p>
            <a:r>
              <a:rPr lang="en-US" dirty="0" smtClean="0"/>
              <a:t>Drop-out rate </a:t>
            </a:r>
          </a:p>
          <a:p>
            <a:pPr lvl="1"/>
            <a:r>
              <a:rPr lang="en-US" dirty="0" smtClean="0"/>
              <a:t>virtual environment, lack of support, self-esteem …</a:t>
            </a:r>
            <a:endParaRPr lang="hr-HR" dirty="0"/>
          </a:p>
          <a:p>
            <a:endParaRPr lang="hr-HR" dirty="0" smtClean="0"/>
          </a:p>
          <a:p>
            <a:r>
              <a:rPr lang="hr-HR" dirty="0" err="1" smtClean="0"/>
              <a:t>Sustainability</a:t>
            </a:r>
            <a:endParaRPr lang="hr-HR" dirty="0" smtClean="0"/>
          </a:p>
          <a:p>
            <a:pPr lvl="1"/>
            <a:r>
              <a:rPr lang="en-US" dirty="0" smtClean="0"/>
              <a:t>Technical feasibility</a:t>
            </a:r>
          </a:p>
          <a:p>
            <a:pPr lvl="1"/>
            <a:r>
              <a:rPr lang="hr-HR" dirty="0" err="1" smtClean="0"/>
              <a:t>Cost-benefit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38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744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master</a:t>
            </a:r>
            <a:r>
              <a:rPr lang="hr-HR" dirty="0" smtClean="0"/>
              <a:t> plan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 of Interest</a:t>
            </a:r>
          </a:p>
          <a:p>
            <a:r>
              <a:rPr lang="en-US" dirty="0" smtClean="0"/>
              <a:t>Establish a working group</a:t>
            </a:r>
          </a:p>
          <a:p>
            <a:r>
              <a:rPr lang="en-US" dirty="0" smtClean="0"/>
              <a:t>Budgeting: by project, institution(s), …</a:t>
            </a:r>
          </a:p>
          <a:p>
            <a:r>
              <a:rPr lang="en-US" dirty="0" smtClean="0"/>
              <a:t>Curricula development &amp; accreditation</a:t>
            </a:r>
          </a:p>
          <a:p>
            <a:r>
              <a:rPr lang="en-US" dirty="0" smtClean="0"/>
              <a:t>Course development</a:t>
            </a:r>
          </a:p>
          <a:p>
            <a:r>
              <a:rPr lang="en-US" dirty="0" smtClean="0"/>
              <a:t>Preparation of resources (infrastructure, HW, SW, …)</a:t>
            </a:r>
          </a:p>
          <a:p>
            <a:r>
              <a:rPr lang="en-US" dirty="0" smtClean="0"/>
              <a:t>Preparation of administrative support</a:t>
            </a:r>
          </a:p>
          <a:p>
            <a:r>
              <a:rPr lang="en-US" dirty="0" smtClean="0"/>
              <a:t>Establish a technical support</a:t>
            </a:r>
          </a:p>
          <a:p>
            <a:r>
              <a:rPr lang="en-US" dirty="0" smtClean="0"/>
              <a:t>Legal issues (contracting,</a:t>
            </a:r>
            <a:r>
              <a:rPr lang="hr-HR" dirty="0" smtClean="0"/>
              <a:t> </a:t>
            </a:r>
            <a:r>
              <a:rPr lang="hr-HR" dirty="0" err="1" smtClean="0"/>
              <a:t>intellectual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r>
              <a:rPr lang="hr-HR" dirty="0" smtClean="0"/>
              <a:t>,</a:t>
            </a:r>
            <a:r>
              <a:rPr lang="en-US" dirty="0" smtClean="0"/>
              <a:t> etc.)</a:t>
            </a:r>
          </a:p>
          <a:p>
            <a:pPr marL="0" indent="0" algn="r">
              <a:buNone/>
            </a:pPr>
            <a:r>
              <a:rPr lang="hr-HR" dirty="0" smtClean="0"/>
              <a:t>… </a:t>
            </a:r>
            <a:r>
              <a:rPr lang="hr-HR" dirty="0" err="1" smtClean="0"/>
              <a:t>deadline</a:t>
            </a:r>
            <a:r>
              <a:rPr lang="hr-HR" dirty="0" smtClean="0"/>
              <a:t>(s)?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39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613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Regional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sector</a:t>
            </a:r>
            <a:r>
              <a:rPr lang="hr-HR" dirty="0"/>
              <a:t> </a:t>
            </a:r>
            <a:r>
              <a:rPr lang="hr-HR" dirty="0" err="1"/>
              <a:t>strategies</a:t>
            </a:r>
            <a:r>
              <a:rPr lang="hr-HR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Europa 2020 – Digital </a:t>
            </a:r>
            <a:r>
              <a:rPr lang="hr-HR" dirty="0" err="1" smtClean="0"/>
              <a:t>agenda</a:t>
            </a:r>
            <a:endParaRPr lang="hr-HR" dirty="0" smtClean="0"/>
          </a:p>
          <a:p>
            <a:pPr lvl="1"/>
            <a:r>
              <a:rPr lang="en-US" dirty="0" smtClean="0"/>
              <a:t>Action 68: Member States to mainstream eLearning in national policies</a:t>
            </a:r>
            <a:endParaRPr lang="hr-HR" dirty="0" smtClean="0"/>
          </a:p>
          <a:p>
            <a:pPr lvl="2"/>
            <a:r>
              <a:rPr lang="en-US" i="1" dirty="0"/>
              <a:t>for the </a:t>
            </a:r>
            <a:r>
              <a:rPr lang="en-US" i="1" dirty="0" err="1"/>
              <a:t>modernisation</a:t>
            </a:r>
            <a:r>
              <a:rPr lang="en-US" i="1" dirty="0"/>
              <a:t> of education and training, including curricula, assessment of learning outcomes and the professional development of teachers and </a:t>
            </a:r>
            <a:r>
              <a:rPr lang="en-US" i="1" dirty="0" smtClean="0"/>
              <a:t>trainers</a:t>
            </a:r>
            <a:endParaRPr lang="hr-HR" i="1" dirty="0" smtClean="0"/>
          </a:p>
          <a:p>
            <a:pPr lvl="2"/>
            <a:r>
              <a:rPr lang="en-US" i="1" dirty="0"/>
              <a:t>The Commission will continue supporting research and innovation actions on ICT for learning under the new</a:t>
            </a:r>
            <a:r>
              <a:rPr lang="en-US" i="1" dirty="0">
                <a:solidFill>
                  <a:srgbClr val="FF0000"/>
                </a:solidFill>
              </a:rPr>
              <a:t> Research and Innovation </a:t>
            </a:r>
            <a:r>
              <a:rPr lang="en-US" i="1" dirty="0" err="1">
                <a:solidFill>
                  <a:srgbClr val="FF0000"/>
                </a:solidFill>
              </a:rPr>
              <a:t>Programme</a:t>
            </a:r>
            <a:r>
              <a:rPr lang="en-US" i="1" dirty="0">
                <a:solidFill>
                  <a:srgbClr val="FF0000"/>
                </a:solidFill>
              </a:rPr>
              <a:t> Horizon 2020.</a:t>
            </a:r>
          </a:p>
          <a:p>
            <a:endParaRPr lang="hr-HR" dirty="0" smtClean="0"/>
          </a:p>
          <a:p>
            <a:r>
              <a:rPr lang="hr-HR" dirty="0" err="1" smtClean="0"/>
              <a:t>Regional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sector</a:t>
            </a:r>
            <a:r>
              <a:rPr lang="hr-HR" dirty="0" smtClean="0"/>
              <a:t> </a:t>
            </a:r>
            <a:r>
              <a:rPr lang="hr-HR" dirty="0" err="1" smtClean="0"/>
              <a:t>strategies</a:t>
            </a:r>
            <a:r>
              <a:rPr lang="hr-HR" dirty="0" smtClean="0"/>
              <a:t> </a:t>
            </a:r>
          </a:p>
          <a:p>
            <a:pPr lvl="1"/>
            <a:r>
              <a:rPr lang="hr-HR" dirty="0" err="1" smtClean="0"/>
              <a:t>e.g</a:t>
            </a:r>
            <a:r>
              <a:rPr lang="hr-HR" dirty="0" smtClean="0"/>
              <a:t>. </a:t>
            </a:r>
            <a:r>
              <a:rPr lang="en-US" dirty="0" smtClean="0"/>
              <a:t>Strategy of Education, Science and Technology</a:t>
            </a:r>
            <a:r>
              <a:rPr lang="hr-HR" dirty="0" smtClean="0"/>
              <a:t>, HR </a:t>
            </a:r>
            <a:r>
              <a:rPr lang="hr-HR" dirty="0" err="1" smtClean="0"/>
              <a:t>Parliament</a:t>
            </a:r>
            <a:r>
              <a:rPr lang="hr-HR" dirty="0" smtClean="0"/>
              <a:t>, 2014.</a:t>
            </a:r>
          </a:p>
          <a:p>
            <a:pPr lvl="1"/>
            <a:r>
              <a:rPr lang="hr-HR" i="1" dirty="0" smtClean="0"/>
              <a:t>…</a:t>
            </a:r>
            <a:r>
              <a:rPr lang="en-US" i="1" dirty="0" smtClean="0"/>
              <a:t> </a:t>
            </a:r>
            <a:r>
              <a:rPr lang="en-US" i="1" dirty="0"/>
              <a:t>encourage the formation of two groups of </a:t>
            </a:r>
            <a:r>
              <a:rPr lang="en-US" i="1" dirty="0" smtClean="0"/>
              <a:t>content</a:t>
            </a:r>
            <a:endParaRPr lang="hr-HR" i="1" dirty="0" smtClean="0"/>
          </a:p>
          <a:p>
            <a:pPr lvl="2"/>
            <a:r>
              <a:rPr lang="en-US" dirty="0"/>
              <a:t>free </a:t>
            </a:r>
            <a:r>
              <a:rPr lang="hr-HR" dirty="0" smtClean="0"/>
              <a:t>(</a:t>
            </a:r>
            <a:r>
              <a:rPr lang="hr-HR" dirty="0" err="1" smtClean="0"/>
              <a:t>open</a:t>
            </a:r>
            <a:r>
              <a:rPr lang="hr-HR" dirty="0" smtClean="0"/>
              <a:t>) </a:t>
            </a:r>
            <a:r>
              <a:rPr lang="en-US" dirty="0" smtClean="0"/>
              <a:t>to </a:t>
            </a:r>
            <a:r>
              <a:rPr lang="en-US" dirty="0"/>
              <a:t>be financed out of public funds or the </a:t>
            </a:r>
            <a:r>
              <a:rPr lang="en-US" dirty="0" smtClean="0"/>
              <a:t>EU</a:t>
            </a:r>
            <a:endParaRPr lang="hr-HR" dirty="0" smtClean="0"/>
          </a:p>
          <a:p>
            <a:pPr lvl="2"/>
            <a:r>
              <a:rPr lang="en-US" dirty="0" smtClean="0"/>
              <a:t>commercial, </a:t>
            </a:r>
            <a:r>
              <a:rPr lang="en-US" dirty="0"/>
              <a:t>which need to provide </a:t>
            </a:r>
            <a:r>
              <a:rPr lang="hr-HR" dirty="0" smtClean="0"/>
              <a:t>… </a:t>
            </a:r>
            <a:r>
              <a:rPr lang="en-US" dirty="0" smtClean="0"/>
              <a:t>the distribution </a:t>
            </a:r>
            <a:r>
              <a:rPr lang="en-US" dirty="0"/>
              <a:t>and implementation of the review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637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Would YOU involve </a:t>
            </a:r>
            <a:r>
              <a:rPr lang="en-US" dirty="0" smtClean="0"/>
              <a:t>?</a:t>
            </a:r>
            <a:endParaRPr lang="hr-HR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In-house development (probably free of charge development)</a:t>
            </a:r>
            <a:endParaRPr lang="hr-HR" dirty="0" smtClean="0"/>
          </a:p>
          <a:p>
            <a:endParaRPr lang="en-US" dirty="0" smtClean="0"/>
          </a:p>
          <a:p>
            <a:r>
              <a:rPr lang="hr-HR" dirty="0" smtClean="0"/>
              <a:t>Split </a:t>
            </a:r>
            <a:r>
              <a:rPr lang="hr-HR" dirty="0" err="1" smtClean="0"/>
              <a:t>development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CopyPaste</a:t>
            </a:r>
            <a:r>
              <a:rPr lang="hr-HR" dirty="0" smtClean="0"/>
              <a:t>, </a:t>
            </a:r>
            <a:r>
              <a:rPr lang="hr-HR" dirty="0" err="1" smtClean="0"/>
              <a:t>e.g</a:t>
            </a:r>
            <a:r>
              <a:rPr lang="hr-HR" dirty="0" smtClean="0"/>
              <a:t>. „DAAD” </a:t>
            </a:r>
            <a:r>
              <a:rPr lang="hr-HR" dirty="0" err="1" smtClean="0"/>
              <a:t>approach</a:t>
            </a:r>
            <a:r>
              <a:rPr lang="hr-HR" dirty="0" smtClean="0"/>
              <a:t> </a:t>
            </a:r>
            <a:r>
              <a:rPr lang="hr-HR" dirty="0" smtClean="0">
                <a:sym typeface="Wingdings" panose="05000000000000000000" pitchFamily="2" charset="2"/>
              </a:rPr>
              <a:t></a:t>
            </a:r>
            <a:endParaRPr lang="hr-HR" dirty="0"/>
          </a:p>
          <a:p>
            <a:endParaRPr lang="hr-HR" dirty="0" smtClean="0"/>
          </a:p>
          <a:p>
            <a:r>
              <a:rPr lang="hr-HR" dirty="0" smtClean="0"/>
              <a:t>Erasmus+ KA2 </a:t>
            </a:r>
            <a:r>
              <a:rPr lang="hr-HR" dirty="0" err="1" smtClean="0"/>
              <a:t>project</a:t>
            </a:r>
            <a:endParaRPr lang="hr-HR" dirty="0"/>
          </a:p>
          <a:p>
            <a:endParaRPr lang="hr-HR" dirty="0"/>
          </a:p>
          <a:p>
            <a:r>
              <a:rPr lang="hr-HR" dirty="0" smtClean="0"/>
              <a:t>Inter-</a:t>
            </a:r>
            <a:r>
              <a:rPr lang="hr-HR" dirty="0" err="1" smtClean="0"/>
              <a:t>university</a:t>
            </a:r>
            <a:r>
              <a:rPr lang="hr-HR" dirty="0" smtClean="0"/>
              <a:t> </a:t>
            </a:r>
            <a:r>
              <a:rPr lang="hr-HR" dirty="0" err="1" smtClean="0"/>
              <a:t>study</a:t>
            </a:r>
            <a:r>
              <a:rPr lang="hr-HR" dirty="0" smtClean="0"/>
              <a:t> program ?</a:t>
            </a:r>
            <a:endParaRPr lang="hr-HR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40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283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</a:t>
            </a:r>
            <a:r>
              <a:rPr lang="en-US" dirty="0" err="1"/>
              <a:t>perational</a:t>
            </a:r>
            <a:r>
              <a:rPr lang="en-US" dirty="0"/>
              <a:t> </a:t>
            </a:r>
            <a:r>
              <a:rPr lang="hr-HR" dirty="0" err="1"/>
              <a:t>programs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Operational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hr-HR" dirty="0" smtClean="0"/>
              <a:t>„C</a:t>
            </a:r>
            <a:r>
              <a:rPr lang="en-US" dirty="0" err="1" smtClean="0"/>
              <a:t>ompetitiveness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Cohesion</a:t>
            </a:r>
            <a:r>
              <a:rPr lang="hr-HR" dirty="0" smtClean="0"/>
              <a:t>”</a:t>
            </a:r>
            <a:endParaRPr lang="hr-HR" dirty="0"/>
          </a:p>
          <a:p>
            <a:pPr lvl="1"/>
            <a:r>
              <a:rPr lang="hr-HR" dirty="0" err="1" smtClean="0"/>
              <a:t>Objective</a:t>
            </a:r>
            <a:r>
              <a:rPr lang="hr-HR" dirty="0" smtClean="0"/>
              <a:t> </a:t>
            </a:r>
            <a:r>
              <a:rPr lang="en-US" dirty="0" smtClean="0"/>
              <a:t>02 </a:t>
            </a:r>
            <a:r>
              <a:rPr lang="en-US" dirty="0"/>
              <a:t>- Enhancing access to, and use and quality of, </a:t>
            </a:r>
            <a:r>
              <a:rPr lang="hr-HR" dirty="0" smtClean="0"/>
              <a:t>ICT</a:t>
            </a:r>
          </a:p>
          <a:p>
            <a:pPr lvl="2"/>
            <a:r>
              <a:rPr lang="hr-HR" dirty="0" err="1" smtClean="0"/>
              <a:t>Priority</a:t>
            </a:r>
            <a:r>
              <a:rPr lang="hr-HR" dirty="0" smtClean="0"/>
              <a:t> </a:t>
            </a:r>
            <a:r>
              <a:rPr lang="en-US" dirty="0" smtClean="0"/>
              <a:t>2c </a:t>
            </a:r>
            <a:r>
              <a:rPr lang="en-US" dirty="0"/>
              <a:t>- Strengthening ICT applications for </a:t>
            </a:r>
            <a:r>
              <a:rPr lang="en-US" dirty="0" smtClean="0"/>
              <a:t>e</a:t>
            </a:r>
            <a:r>
              <a:rPr lang="hr-HR" dirty="0" smtClean="0"/>
              <a:t>-</a:t>
            </a:r>
            <a:r>
              <a:rPr lang="en-US" dirty="0" smtClean="0"/>
              <a:t>government</a:t>
            </a:r>
            <a:r>
              <a:rPr lang="en-US" dirty="0"/>
              <a:t>, e-learning, </a:t>
            </a:r>
            <a:r>
              <a:rPr lang="en-US" dirty="0" smtClean="0"/>
              <a:t>e-</a:t>
            </a:r>
            <a:r>
              <a:rPr lang="hr-HR" dirty="0" err="1" smtClean="0"/>
              <a:t>etc</a:t>
            </a:r>
            <a:r>
              <a:rPr lang="hr-HR" dirty="0" smtClean="0"/>
              <a:t>.</a:t>
            </a:r>
            <a:endParaRPr lang="hr-HR" dirty="0"/>
          </a:p>
          <a:p>
            <a:pPr lvl="1"/>
            <a:r>
              <a:rPr lang="hr-HR" dirty="0" err="1" smtClean="0"/>
              <a:t>meaning</a:t>
            </a:r>
            <a:r>
              <a:rPr lang="hr-HR" dirty="0" smtClean="0"/>
              <a:t>: </a:t>
            </a:r>
            <a:r>
              <a:rPr lang="hr-HR" dirty="0" err="1" smtClean="0"/>
              <a:t>Government</a:t>
            </a:r>
            <a:r>
              <a:rPr lang="hr-HR" dirty="0" smtClean="0"/>
              <a:t> </a:t>
            </a:r>
            <a:r>
              <a:rPr lang="hr-HR" dirty="0" err="1" smtClean="0"/>
              <a:t>cloud</a:t>
            </a:r>
            <a:r>
              <a:rPr lang="hr-HR" dirty="0" smtClean="0"/>
              <a:t>, e-</a:t>
            </a:r>
            <a:r>
              <a:rPr lang="hr-HR" dirty="0" err="1" smtClean="0"/>
              <a:t>applications</a:t>
            </a:r>
            <a:r>
              <a:rPr lang="hr-HR" dirty="0" smtClean="0"/>
              <a:t>, </a:t>
            </a:r>
            <a:r>
              <a:rPr lang="hr-HR" dirty="0" smtClean="0">
                <a:solidFill>
                  <a:srgbClr val="FF0000"/>
                </a:solidFill>
              </a:rPr>
              <a:t>e-</a:t>
            </a:r>
            <a:r>
              <a:rPr lang="hr-HR" dirty="0" err="1" smtClean="0">
                <a:solidFill>
                  <a:srgbClr val="FF0000"/>
                </a:solidFill>
              </a:rPr>
              <a:t>everything</a:t>
            </a:r>
            <a:r>
              <a:rPr lang="hr-HR" dirty="0" smtClean="0">
                <a:solidFill>
                  <a:srgbClr val="FF0000"/>
                </a:solidFill>
              </a:rPr>
              <a:t> but e-</a:t>
            </a:r>
            <a:r>
              <a:rPr lang="hr-HR" dirty="0" err="1" smtClean="0">
                <a:solidFill>
                  <a:srgbClr val="FF0000"/>
                </a:solidFill>
              </a:rPr>
              <a:t>learning</a:t>
            </a:r>
            <a:endParaRPr lang="hr-HR" dirty="0" smtClean="0">
              <a:solidFill>
                <a:srgbClr val="FF0000"/>
              </a:solidFill>
            </a:endParaRPr>
          </a:p>
          <a:p>
            <a:endParaRPr lang="hr-HR" dirty="0"/>
          </a:p>
          <a:p>
            <a:r>
              <a:rPr lang="hr-HR" dirty="0" err="1" smtClean="0"/>
              <a:t>Operational</a:t>
            </a:r>
            <a:r>
              <a:rPr lang="hr-HR" dirty="0" smtClean="0"/>
              <a:t> </a:t>
            </a:r>
            <a:r>
              <a:rPr lang="hr-HR" dirty="0" err="1"/>
              <a:t>Programme</a:t>
            </a:r>
            <a:r>
              <a:rPr lang="hr-HR" dirty="0"/>
              <a:t> </a:t>
            </a:r>
            <a:r>
              <a:rPr lang="hr-HR" dirty="0" smtClean="0"/>
              <a:t>„</a:t>
            </a:r>
            <a:r>
              <a:rPr lang="hr-HR" dirty="0" err="1" smtClean="0"/>
              <a:t>Efficient</a:t>
            </a:r>
            <a:r>
              <a:rPr lang="hr-HR" dirty="0" smtClean="0"/>
              <a:t> </a:t>
            </a:r>
            <a:r>
              <a:rPr lang="hr-HR" dirty="0"/>
              <a:t>Human </a:t>
            </a:r>
            <a:r>
              <a:rPr lang="hr-HR" dirty="0" smtClean="0"/>
              <a:t>Resources”, </a:t>
            </a:r>
          </a:p>
          <a:p>
            <a:pPr lvl="1"/>
            <a:r>
              <a:rPr lang="hr-HR" dirty="0" smtClean="0"/>
              <a:t>TO </a:t>
            </a:r>
            <a:r>
              <a:rPr lang="en-US" dirty="0" smtClean="0"/>
              <a:t>10 </a:t>
            </a:r>
            <a:r>
              <a:rPr lang="en-US" dirty="0"/>
              <a:t>- Investing in education, training and vocational training for skills and lifelong </a:t>
            </a:r>
            <a:r>
              <a:rPr lang="en-US" dirty="0" smtClean="0"/>
              <a:t>learning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(e-</a:t>
            </a:r>
            <a:r>
              <a:rPr lang="hr-HR" dirty="0" err="1" smtClean="0">
                <a:solidFill>
                  <a:srgbClr val="FF0000"/>
                </a:solidFill>
              </a:rPr>
              <a:t>nothing</a:t>
            </a:r>
            <a:r>
              <a:rPr lang="hr-HR" dirty="0" smtClean="0">
                <a:solidFill>
                  <a:srgbClr val="FF0000"/>
                </a:solidFill>
              </a:rPr>
              <a:t>)</a:t>
            </a:r>
            <a:endParaRPr lang="hr-HR" dirty="0" smtClean="0">
              <a:solidFill>
                <a:srgbClr val="FF0000"/>
              </a:solidFill>
            </a:endParaRPr>
          </a:p>
          <a:p>
            <a:pPr lvl="2"/>
            <a:r>
              <a:rPr lang="en-US" dirty="0"/>
              <a:t>10ii - Improving the quality and efficiency of, and access to, tertiary and equivalent education with a view to increasing participation and attainment levels, especially for disadvantaged </a:t>
            </a:r>
            <a:r>
              <a:rPr lang="en-US" dirty="0" smtClean="0"/>
              <a:t>groups</a:t>
            </a:r>
            <a:endParaRPr lang="hr-HR" dirty="0" smtClean="0"/>
          </a:p>
          <a:p>
            <a:pPr lvl="2"/>
            <a:r>
              <a:rPr lang="en-US" dirty="0" smtClean="0"/>
              <a:t>10iii </a:t>
            </a:r>
            <a:r>
              <a:rPr lang="en-US" dirty="0"/>
              <a:t>- Enhancing equal </a:t>
            </a:r>
            <a:r>
              <a:rPr lang="en-US" dirty="0" smtClean="0"/>
              <a:t>access </a:t>
            </a:r>
            <a:r>
              <a:rPr lang="en-US" dirty="0"/>
              <a:t>to lifelong </a:t>
            </a:r>
            <a:r>
              <a:rPr lang="en-US" dirty="0" smtClean="0"/>
              <a:t>learning</a:t>
            </a:r>
            <a:r>
              <a:rPr lang="hr-HR" dirty="0" smtClean="0"/>
              <a:t> …</a:t>
            </a:r>
          </a:p>
          <a:p>
            <a:pPr lvl="2"/>
            <a:r>
              <a:rPr lang="en-US" dirty="0" smtClean="0"/>
              <a:t>10iv </a:t>
            </a:r>
            <a:r>
              <a:rPr lang="en-US" dirty="0"/>
              <a:t>- Improving the </a:t>
            </a:r>
            <a:r>
              <a:rPr lang="en-US" dirty="0" err="1"/>
              <a:t>labour</a:t>
            </a:r>
            <a:r>
              <a:rPr lang="en-US" dirty="0"/>
              <a:t> market relevance of education and training </a:t>
            </a:r>
            <a:r>
              <a:rPr lang="en-US" dirty="0" smtClean="0"/>
              <a:t>system</a:t>
            </a:r>
            <a:r>
              <a:rPr lang="hr-HR" dirty="0" smtClean="0"/>
              <a:t> …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776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Institutional</a:t>
            </a:r>
            <a:r>
              <a:rPr lang="hr-HR" dirty="0"/>
              <a:t> </a:t>
            </a:r>
            <a:r>
              <a:rPr lang="hr-HR" dirty="0" err="1"/>
              <a:t>strategies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Development </a:t>
            </a:r>
            <a:r>
              <a:rPr lang="hr-HR" dirty="0" err="1" smtClean="0"/>
              <a:t>Strategy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/>
              <a:t>Faculty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EE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Computing</a:t>
            </a:r>
            <a:r>
              <a:rPr lang="hr-HR" dirty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Universtiy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Zagreb 2013-2017.</a:t>
            </a:r>
          </a:p>
          <a:p>
            <a:pPr lvl="1"/>
            <a:r>
              <a:rPr lang="hr-HR" dirty="0" err="1" smtClean="0"/>
              <a:t>Mision</a:t>
            </a:r>
            <a:r>
              <a:rPr lang="hr-HR" dirty="0" smtClean="0"/>
              <a:t>, </a:t>
            </a:r>
            <a:r>
              <a:rPr lang="hr-HR" dirty="0" err="1" smtClean="0"/>
              <a:t>Vision</a:t>
            </a:r>
            <a:r>
              <a:rPr lang="hr-HR" dirty="0" smtClean="0"/>
              <a:t>, </a:t>
            </a:r>
            <a:r>
              <a:rPr lang="hr-HR" dirty="0" err="1" smtClean="0"/>
              <a:t>Goals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Activities</a:t>
            </a:r>
            <a:r>
              <a:rPr lang="hr-HR" dirty="0" smtClean="0"/>
              <a:t> </a:t>
            </a:r>
            <a:r>
              <a:rPr lang="hr-HR" dirty="0" err="1" smtClean="0"/>
              <a:t>defined</a:t>
            </a:r>
            <a:endParaRPr lang="hr-HR" dirty="0" smtClean="0"/>
          </a:p>
          <a:p>
            <a:pPr lvl="1"/>
            <a:r>
              <a:rPr lang="en-US" dirty="0" smtClean="0"/>
              <a:t>Committee </a:t>
            </a:r>
            <a:r>
              <a:rPr lang="en-US" dirty="0"/>
              <a:t>for life-long education and </a:t>
            </a:r>
            <a:r>
              <a:rPr lang="en-US" dirty="0" smtClean="0"/>
              <a:t>e-learning</a:t>
            </a:r>
            <a:endParaRPr lang="hr-HR" dirty="0" smtClean="0"/>
          </a:p>
          <a:p>
            <a:pPr lvl="1"/>
            <a:r>
              <a:rPr lang="hr-HR" dirty="0" err="1" smtClean="0"/>
              <a:t>Activity</a:t>
            </a:r>
            <a:r>
              <a:rPr lang="hr-HR" dirty="0" smtClean="0"/>
              <a:t>: </a:t>
            </a:r>
            <a:r>
              <a:rPr lang="en-US" dirty="0"/>
              <a:t>Application of new e-learning </a:t>
            </a:r>
            <a:r>
              <a:rPr lang="en-US" dirty="0" smtClean="0"/>
              <a:t>technologies</a:t>
            </a:r>
            <a:endParaRPr lang="hr-HR" dirty="0" smtClean="0"/>
          </a:p>
          <a:p>
            <a:pPr lvl="1"/>
            <a:r>
              <a:rPr lang="hr-HR" dirty="0" err="1" smtClean="0"/>
              <a:t>KPIs</a:t>
            </a:r>
            <a:r>
              <a:rPr lang="hr-HR" dirty="0" smtClean="0"/>
              <a:t>: #</a:t>
            </a:r>
            <a:r>
              <a:rPr lang="hr-HR" dirty="0" err="1" smtClean="0"/>
              <a:t>courses</a:t>
            </a:r>
            <a:r>
              <a:rPr lang="hr-HR" dirty="0" smtClean="0"/>
              <a:t>, #</a:t>
            </a:r>
            <a:r>
              <a:rPr lang="hr-HR" dirty="0" err="1" smtClean="0"/>
              <a:t>enrolled</a:t>
            </a:r>
            <a:r>
              <a:rPr lang="hr-HR" dirty="0" smtClean="0"/>
              <a:t>, #</a:t>
            </a:r>
            <a:r>
              <a:rPr lang="hr-HR" dirty="0" err="1" smtClean="0"/>
              <a:t>studies</a:t>
            </a:r>
            <a:r>
              <a:rPr lang="hr-HR" dirty="0" smtClean="0"/>
              <a:t>, #</a:t>
            </a:r>
            <a:r>
              <a:rPr lang="hr-HR" dirty="0" err="1" smtClean="0"/>
              <a:t>seminars</a:t>
            </a:r>
            <a:r>
              <a:rPr lang="hr-HR" dirty="0" smtClean="0"/>
              <a:t> &amp; </a:t>
            </a:r>
            <a:r>
              <a:rPr lang="hr-HR" dirty="0" err="1" smtClean="0"/>
              <a:t>courses</a:t>
            </a:r>
            <a:r>
              <a:rPr lang="hr-HR" dirty="0" smtClean="0"/>
              <a:t> (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only</a:t>
            </a:r>
            <a:r>
              <a:rPr lang="hr-HR" dirty="0" smtClean="0"/>
              <a:t> e-*)</a:t>
            </a:r>
          </a:p>
          <a:p>
            <a:pPr lvl="1"/>
            <a:endParaRPr lang="hr-HR" dirty="0"/>
          </a:p>
          <a:p>
            <a:r>
              <a:rPr lang="hr-HR" dirty="0" smtClean="0"/>
              <a:t>…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D0F29721-4D16-4B88-B40E-33FA461E6C38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082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Erasmus+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At glance, </a:t>
            </a:r>
            <a:endParaRPr lang="hr-HR" dirty="0"/>
          </a:p>
          <a:p>
            <a:pPr lvl="1"/>
            <a:r>
              <a:rPr lang="en-US" dirty="0"/>
              <a:t>Cross-</a:t>
            </a:r>
            <a:r>
              <a:rPr lang="en-US" dirty="0" err="1"/>
              <a:t>sectoral</a:t>
            </a:r>
            <a:r>
              <a:rPr lang="en-US" dirty="0"/>
              <a:t> cooperation in the fields of Higher </a:t>
            </a:r>
            <a:r>
              <a:rPr lang="en-US" dirty="0" smtClean="0"/>
              <a:t>Education</a:t>
            </a:r>
            <a:r>
              <a:rPr lang="hr-HR" dirty="0" smtClean="0"/>
              <a:t> (HE)</a:t>
            </a:r>
            <a:r>
              <a:rPr lang="en-US" dirty="0" smtClean="0"/>
              <a:t>, </a:t>
            </a:r>
            <a:r>
              <a:rPr lang="hr-HR" dirty="0" err="1" smtClean="0"/>
              <a:t>Vocational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Training (</a:t>
            </a:r>
            <a:r>
              <a:rPr lang="en-US" dirty="0" smtClean="0"/>
              <a:t>VET</a:t>
            </a:r>
            <a:r>
              <a:rPr lang="hr-HR" dirty="0" smtClean="0"/>
              <a:t>)</a:t>
            </a:r>
            <a:r>
              <a:rPr lang="en-US" dirty="0" smtClean="0"/>
              <a:t>, </a:t>
            </a:r>
            <a:r>
              <a:rPr lang="en-US" dirty="0"/>
              <a:t>School Education, Adult Education and Youth </a:t>
            </a:r>
          </a:p>
          <a:p>
            <a:pPr lvl="1"/>
            <a:r>
              <a:rPr lang="hr-HR" dirty="0"/>
              <a:t>25,000 </a:t>
            </a:r>
            <a:r>
              <a:rPr lang="hr-HR" dirty="0" err="1"/>
              <a:t>partnerships</a:t>
            </a:r>
            <a:r>
              <a:rPr lang="hr-HR" dirty="0"/>
              <a:t> </a:t>
            </a:r>
          </a:p>
          <a:p>
            <a:pPr lvl="1"/>
            <a:r>
              <a:rPr lang="hr-HR" dirty="0"/>
              <a:t>125,000 </a:t>
            </a:r>
            <a:r>
              <a:rPr lang="hr-HR" dirty="0" err="1" smtClean="0"/>
              <a:t>institutions</a:t>
            </a:r>
            <a:r>
              <a:rPr lang="hr-HR" dirty="0" smtClean="0"/>
              <a:t> </a:t>
            </a:r>
          </a:p>
          <a:p>
            <a:pPr lvl="1"/>
            <a:r>
              <a:rPr lang="en-US" dirty="0"/>
              <a:t>Total </a:t>
            </a:r>
            <a:r>
              <a:rPr lang="en-US" dirty="0" smtClean="0"/>
              <a:t>budget </a:t>
            </a:r>
            <a:r>
              <a:rPr lang="en-US" dirty="0"/>
              <a:t>of €14.7 </a:t>
            </a:r>
            <a:r>
              <a:rPr lang="en-US" dirty="0" smtClean="0"/>
              <a:t>billion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For more, </a:t>
            </a:r>
            <a:r>
              <a:rPr lang="hr-HR" dirty="0" err="1" smtClean="0"/>
              <a:t>visit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URL: ec.europa.eu/</a:t>
            </a:r>
            <a:r>
              <a:rPr lang="hr-HR" dirty="0" err="1" smtClean="0"/>
              <a:t>erasmus</a:t>
            </a:r>
            <a:r>
              <a:rPr lang="hr-HR" dirty="0" smtClean="0"/>
              <a:t>-plus </a:t>
            </a:r>
            <a:endParaRPr lang="hr-HR" dirty="0"/>
          </a:p>
          <a:p>
            <a:pPr lvl="1"/>
            <a:r>
              <a:rPr lang="hr-HR" dirty="0"/>
              <a:t>Twitter: #</a:t>
            </a:r>
            <a:r>
              <a:rPr lang="hr-HR" dirty="0" err="1"/>
              <a:t>ErasmusPlus</a:t>
            </a:r>
            <a:r>
              <a:rPr lang="hr-HR" dirty="0"/>
              <a:t> </a:t>
            </a:r>
          </a:p>
          <a:p>
            <a:pPr lvl="1"/>
            <a:r>
              <a:rPr lang="hr-HR" dirty="0"/>
              <a:t>Facebook: Erasmus+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177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Erasmus+ </a:t>
            </a:r>
            <a:r>
              <a:rPr lang="en-US" dirty="0"/>
              <a:t>3 main types of Key Action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169C248F-DE9D-4B58-88A4-3E8356441F6E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2427" y="1088739"/>
            <a:ext cx="9701148" cy="468052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3332820" y="3068958"/>
            <a:ext cx="3672408" cy="126014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hr-HR"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3675" y="4085455"/>
            <a:ext cx="2923121" cy="360040"/>
          </a:xfrm>
          <a:prstGeom prst="rect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332820" y="2024844"/>
            <a:ext cx="3672408" cy="104411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938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Higher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: </a:t>
            </a:r>
            <a:r>
              <a:rPr lang="hr-HR" dirty="0" err="1"/>
              <a:t>main</a:t>
            </a:r>
            <a:r>
              <a:rPr lang="hr-HR" dirty="0"/>
              <a:t> </a:t>
            </a:r>
            <a:r>
              <a:rPr lang="hr-HR" dirty="0" err="1"/>
              <a:t>objectives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the </a:t>
            </a:r>
            <a:r>
              <a:rPr lang="en-US" b="1" dirty="0"/>
              <a:t>skills </a:t>
            </a:r>
            <a:r>
              <a:rPr lang="en-US" dirty="0"/>
              <a:t>and </a:t>
            </a:r>
            <a:r>
              <a:rPr lang="en-US" b="1" dirty="0"/>
              <a:t>employ ability </a:t>
            </a:r>
            <a:r>
              <a:rPr lang="en-US" dirty="0"/>
              <a:t>of students </a:t>
            </a:r>
            <a:r>
              <a:rPr lang="en-US" dirty="0" smtClean="0"/>
              <a:t>and</a:t>
            </a:r>
            <a:r>
              <a:rPr lang="hr-HR" dirty="0" smtClean="0"/>
              <a:t> </a:t>
            </a:r>
            <a:r>
              <a:rPr lang="en-US" dirty="0" smtClean="0"/>
              <a:t>contribute </a:t>
            </a:r>
            <a:r>
              <a:rPr lang="en-US" dirty="0"/>
              <a:t>to the competitiveness of European economy</a:t>
            </a:r>
          </a:p>
          <a:p>
            <a:r>
              <a:rPr lang="en-US" dirty="0" smtClean="0"/>
              <a:t>Improve </a:t>
            </a:r>
            <a:r>
              <a:rPr lang="en-US" b="1" dirty="0"/>
              <a:t>quality </a:t>
            </a:r>
            <a:r>
              <a:rPr lang="en-US" dirty="0"/>
              <a:t>in </a:t>
            </a:r>
            <a:r>
              <a:rPr lang="en-US" b="1" dirty="0"/>
              <a:t>teaching </a:t>
            </a:r>
            <a:r>
              <a:rPr lang="en-US" dirty="0"/>
              <a:t>and </a:t>
            </a:r>
            <a:r>
              <a:rPr lang="en-US" b="1" dirty="0"/>
              <a:t>learning</a:t>
            </a:r>
          </a:p>
          <a:p>
            <a:r>
              <a:rPr lang="en-US" dirty="0" smtClean="0"/>
              <a:t>Implement </a:t>
            </a:r>
            <a:r>
              <a:rPr lang="en-US" dirty="0"/>
              <a:t>the </a:t>
            </a:r>
            <a:r>
              <a:rPr lang="en-US" b="1" dirty="0"/>
              <a:t>Higher Education </a:t>
            </a:r>
            <a:r>
              <a:rPr lang="en-US" b="1" dirty="0" err="1"/>
              <a:t>Modernisation</a:t>
            </a:r>
            <a:r>
              <a:rPr lang="en-US" b="1" dirty="0"/>
              <a:t> strategy </a:t>
            </a:r>
            <a:r>
              <a:rPr lang="en-US" dirty="0" smtClean="0"/>
              <a:t>in</a:t>
            </a:r>
            <a:r>
              <a:rPr lang="hr-HR" dirty="0" smtClean="0"/>
              <a:t> </a:t>
            </a:r>
            <a:r>
              <a:rPr lang="en-US" dirty="0" err="1" smtClean="0"/>
              <a:t>programme</a:t>
            </a:r>
            <a:r>
              <a:rPr lang="en-US" dirty="0" smtClean="0"/>
              <a:t> </a:t>
            </a:r>
            <a:r>
              <a:rPr lang="en-US" dirty="0"/>
              <a:t>countries and raise the capacity of partner countries</a:t>
            </a:r>
          </a:p>
          <a:p>
            <a:r>
              <a:rPr lang="hr-HR" dirty="0" err="1" smtClean="0"/>
              <a:t>Streamline</a:t>
            </a:r>
            <a:r>
              <a:rPr lang="hr-HR" dirty="0" smtClean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b="1" dirty="0" err="1"/>
              <a:t>international</a:t>
            </a:r>
            <a:r>
              <a:rPr lang="hr-HR" b="1" dirty="0"/>
              <a:t> </a:t>
            </a:r>
            <a:r>
              <a:rPr lang="hr-HR" b="1" dirty="0" err="1"/>
              <a:t>dimension</a:t>
            </a:r>
            <a:r>
              <a:rPr lang="hr-HR" b="1" dirty="0"/>
              <a:t> </a:t>
            </a:r>
            <a:r>
              <a:rPr lang="hr-HR" dirty="0" err="1"/>
              <a:t>in</a:t>
            </a:r>
            <a:r>
              <a:rPr lang="hr-HR" dirty="0"/>
              <a:t> Erasmus+</a:t>
            </a:r>
          </a:p>
          <a:p>
            <a:r>
              <a:rPr lang="en-US" dirty="0" smtClean="0"/>
              <a:t>Support </a:t>
            </a:r>
            <a:r>
              <a:rPr lang="en-US" dirty="0"/>
              <a:t>the </a:t>
            </a:r>
            <a:r>
              <a:rPr lang="en-US" b="1" dirty="0"/>
              <a:t>Bologna process </a:t>
            </a:r>
            <a:r>
              <a:rPr lang="en-US" dirty="0"/>
              <a:t>and </a:t>
            </a:r>
            <a:r>
              <a:rPr lang="en-US" b="1" dirty="0"/>
              <a:t>policy dialogues </a:t>
            </a:r>
            <a:r>
              <a:rPr lang="en-US" b="1" dirty="0" smtClean="0"/>
              <a:t>with</a:t>
            </a:r>
            <a:r>
              <a:rPr lang="hr-HR" b="1" dirty="0" smtClean="0"/>
              <a:t> </a:t>
            </a:r>
            <a:r>
              <a:rPr lang="hr-HR" dirty="0" err="1" smtClean="0"/>
              <a:t>strategic</a:t>
            </a:r>
            <a:r>
              <a:rPr lang="hr-HR" dirty="0" smtClean="0"/>
              <a:t> </a:t>
            </a:r>
            <a:r>
              <a:rPr lang="hr-HR" b="1" dirty="0"/>
              <a:t>partner </a:t>
            </a:r>
            <a:r>
              <a:rPr lang="hr-HR" b="1" dirty="0" err="1"/>
              <a:t>countries</a:t>
            </a:r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3333CC"/>
              </a:buClr>
              <a:defRPr/>
            </a:pPr>
            <a:fld id="{80EB9BB4-0260-4252-B1B2-8EDC53683A68}" type="slidenum">
              <a:rPr lang="en-US" smtClean="0">
                <a:solidFill>
                  <a:srgbClr val="000000"/>
                </a:solidFill>
              </a:rPr>
              <a:pPr>
                <a:buClr>
                  <a:srgbClr val="3333CC"/>
                </a:buCl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816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elematicke_uslug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2060"/>
      </a:hlink>
      <a:folHlink>
        <a:srgbClr val="002060"/>
      </a:folHlink>
    </a:clrScheme>
    <a:fontScheme name="2_telematicke_uslug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telematicke_uslu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elematicke_uslug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elematicke_uslug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elematicke_uslug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elematicke_uslu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elematicke_uslu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elematicke_uslu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lematicke_usluge">
  <a:themeElements>
    <a:clrScheme name="1_telematicke_uslu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telematicke_uslug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telematicke_uslu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lematicke_uslug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lematicke_uslug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lematicke_uslug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lematicke_uslu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lematicke_uslu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lematicke_uslu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14162</TotalTime>
  <Words>2972</Words>
  <Application>Microsoft Office PowerPoint</Application>
  <PresentationFormat>A4 Paper (210x297 mm)</PresentationFormat>
  <Paragraphs>624</Paragraphs>
  <Slides>40</Slides>
  <Notes>28</Notes>
  <HiddenSlides>1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2_telematicke_usluge</vt:lpstr>
      <vt:lpstr>1_telematicke_usluge</vt:lpstr>
      <vt:lpstr>Worksheet</vt:lpstr>
      <vt:lpstr>Microsoft Office Excel Worksheet</vt:lpstr>
      <vt:lpstr>How to establish an online study  Krešimir Fertalj</vt:lpstr>
      <vt:lpstr>Intro</vt:lpstr>
      <vt:lpstr>General strategies</vt:lpstr>
      <vt:lpstr>Regional and sector strategies </vt:lpstr>
      <vt:lpstr>Operational programs</vt:lpstr>
      <vt:lpstr>Institutional strategies</vt:lpstr>
      <vt:lpstr>Erasmus+</vt:lpstr>
      <vt:lpstr>Erasmus+ 3 main types of Key Action</vt:lpstr>
      <vt:lpstr>Higher education: main objectives</vt:lpstr>
      <vt:lpstr>KA2: HE strategic partnerships</vt:lpstr>
      <vt:lpstr>KA2: HE strategic partnerships projects</vt:lpstr>
      <vt:lpstr>KA2: Knowledge alliances and Sector skills alliances</vt:lpstr>
      <vt:lpstr>KA2: Knowledge alliances OR Sector skills alliances projects</vt:lpstr>
      <vt:lpstr>Erasmus+ eligible countries</vt:lpstr>
      <vt:lpstr>Formal criteria for online study evaluation</vt:lpstr>
      <vt:lpstr>Formal criteria [in Croatia]</vt:lpstr>
      <vt:lpstr>Formal criteria – Purpose, Infrastructure, Organization</vt:lpstr>
      <vt:lpstr>Formal criteria – Human Resouces</vt:lpstr>
      <vt:lpstr>Formal criteria – Support to teachers and students</vt:lpstr>
      <vt:lpstr>Formal criteria – Support to teachers and students (cont'd)</vt:lpstr>
      <vt:lpstr>Course description add-ons</vt:lpstr>
      <vt:lpstr>Assesment</vt:lpstr>
      <vt:lpstr>Development</vt:lpstr>
      <vt:lpstr>Curricula development</vt:lpstr>
      <vt:lpstr>Course development</vt:lpstr>
      <vt:lpstr>Course development (cont'd)</vt:lpstr>
      <vt:lpstr>What to study ? </vt:lpstr>
      <vt:lpstr>Postgraduate specialist studies at FER</vt:lpstr>
      <vt:lpstr>Example, PSS in Information Security</vt:lpstr>
      <vt:lpstr>New specialist study - Interdisciplinary, massive, …</vt:lpstr>
      <vt:lpstr>Prospective PM courses</vt:lpstr>
      <vt:lpstr>Implementation</vt:lpstr>
      <vt:lpstr>Requirements</vt:lpstr>
      <vt:lpstr>Roles and competences</vt:lpstr>
      <vt:lpstr>[running] Income, Costs and Benefits – current &amp; estimated</vt:lpstr>
      <vt:lpstr>Development costs</vt:lpstr>
      <vt:lpstr>Development as an Erasmus+ project</vt:lpstr>
      <vt:lpstr>Risks</vt:lpstr>
      <vt:lpstr>The master plan</vt:lpstr>
      <vt:lpstr>Would YOU involve ?</vt:lpstr>
    </vt:vector>
  </TitlesOfParts>
  <Company>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FERtalj</dc:title>
  <dc:creator>kresimir.fertalj@fer.hr</dc:creator>
  <cp:lastModifiedBy>Krešimir Fertalj</cp:lastModifiedBy>
  <cp:revision>1024</cp:revision>
  <dcterms:created xsi:type="dcterms:W3CDTF">2002-03-12T12:44:48Z</dcterms:created>
  <dcterms:modified xsi:type="dcterms:W3CDTF">2015-08-28T09:01:52Z</dcterms:modified>
</cp:coreProperties>
</file>